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84" r:id="rId4"/>
    <p:sldId id="257" r:id="rId5"/>
    <p:sldId id="258" r:id="rId6"/>
    <p:sldId id="293" r:id="rId7"/>
    <p:sldId id="290" r:id="rId8"/>
    <p:sldId id="289" r:id="rId9"/>
    <p:sldId id="288" r:id="rId10"/>
    <p:sldId id="291" r:id="rId11"/>
    <p:sldId id="263" r:id="rId12"/>
    <p:sldId id="296" r:id="rId13"/>
    <p:sldId id="262" r:id="rId14"/>
    <p:sldId id="301" r:id="rId15"/>
    <p:sldId id="295" r:id="rId16"/>
    <p:sldId id="297" r:id="rId17"/>
    <p:sldId id="268" r:id="rId18"/>
    <p:sldId id="298" r:id="rId19"/>
    <p:sldId id="299" r:id="rId20"/>
    <p:sldId id="300" r:id="rId21"/>
    <p:sldId id="302" r:id="rId22"/>
    <p:sldId id="318" r:id="rId23"/>
    <p:sldId id="303" r:id="rId24"/>
    <p:sldId id="305" r:id="rId25"/>
    <p:sldId id="306" r:id="rId26"/>
    <p:sldId id="307" r:id="rId27"/>
    <p:sldId id="308" r:id="rId28"/>
    <p:sldId id="309" r:id="rId29"/>
    <p:sldId id="310" r:id="rId30"/>
    <p:sldId id="311" r:id="rId31"/>
    <p:sldId id="312" r:id="rId32"/>
    <p:sldId id="313" r:id="rId33"/>
    <p:sldId id="314" r:id="rId34"/>
    <p:sldId id="31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9"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3C8DDB-F874-422E-B1E3-A21CBD03C2B3}"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361267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3C8DDB-F874-422E-B1E3-A21CBD03C2B3}"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2903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3C8DDB-F874-422E-B1E3-A21CBD03C2B3}"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71777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3C8DDB-F874-422E-B1E3-A21CBD03C2B3}"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76413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3C8DDB-F874-422E-B1E3-A21CBD03C2B3}"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202933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3C8DDB-F874-422E-B1E3-A21CBD03C2B3}"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55521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3C8DDB-F874-422E-B1E3-A21CBD03C2B3}" type="datetimeFigureOut">
              <a:rPr lang="en-US" smtClean="0"/>
              <a:t>6/22/2017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313714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3C8DDB-F874-422E-B1E3-A21CBD03C2B3}" type="datetimeFigureOut">
              <a:rPr lang="en-US" smtClean="0"/>
              <a:t>6/22/2017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192500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C8DDB-F874-422E-B1E3-A21CBD03C2B3}" type="datetimeFigureOut">
              <a:rPr lang="en-US" smtClean="0"/>
              <a:t>6/22/2017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113695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3C8DDB-F874-422E-B1E3-A21CBD03C2B3}"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60236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3C8DDB-F874-422E-B1E3-A21CBD03C2B3}"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222284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C8DDB-F874-422E-B1E3-A21CBD03C2B3}" type="datetimeFigureOut">
              <a:rPr lang="en-US" smtClean="0"/>
              <a:t>6/22/2017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10A3D-3E4F-457C-9245-4F39954ED472}" type="slidenum">
              <a:rPr lang="en-US" smtClean="0"/>
              <a:t>‹#›</a:t>
            </a:fld>
            <a:endParaRPr lang="en-US"/>
          </a:p>
        </p:txBody>
      </p:sp>
    </p:spTree>
    <p:extLst>
      <p:ext uri="{BB962C8B-B14F-4D97-AF65-F5344CB8AC3E}">
        <p14:creationId xmlns:p14="http://schemas.microsoft.com/office/powerpoint/2010/main" val="424433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Improved Attacks for Characteristic-2 Parameters of the Cubic ABC Simple Matrix Encryption Scheme</a:t>
            </a:r>
          </a:p>
        </p:txBody>
      </p:sp>
      <p:sp>
        <p:nvSpPr>
          <p:cNvPr id="3" name="Subtitle 2"/>
          <p:cNvSpPr>
            <a:spLocks noGrp="1"/>
          </p:cNvSpPr>
          <p:nvPr>
            <p:ph type="subTitle" idx="1"/>
          </p:nvPr>
        </p:nvSpPr>
        <p:spPr/>
        <p:txBody>
          <a:bodyPr/>
          <a:lstStyle/>
          <a:p>
            <a:r>
              <a:rPr lang="en-US" dirty="0"/>
              <a:t>Dustin Moody, *Ray Perlner, Daniel Smith-Tone</a:t>
            </a:r>
          </a:p>
        </p:txBody>
      </p:sp>
    </p:spTree>
    <p:extLst>
      <p:ext uri="{BB962C8B-B14F-4D97-AF65-F5344CB8AC3E}">
        <p14:creationId xmlns:p14="http://schemas.microsoft.com/office/powerpoint/2010/main" val="268433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Structure of Cubic (and Quadratic) ABC</a:t>
            </a:r>
            <a:br>
              <a:rPr lang="en-US" dirty="0"/>
            </a:br>
            <a:r>
              <a:rPr lang="en-US" dirty="0"/>
              <a:t>(Column Band Spaces)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𝐴𝐵</m:t>
                      </m:r>
                      <m:r>
                        <a:rPr lang="en-US" sz="4000" i="1" smtClean="0">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𝐸</m:t>
                          </m:r>
                        </m:e>
                        <m:sub>
                          <m:r>
                            <a:rPr lang="en-US" sz="4000" i="1">
                              <a:latin typeface="Cambria Math" panose="02040503050406030204" pitchFamily="18" charset="0"/>
                            </a:rPr>
                            <m:t>1</m:t>
                          </m:r>
                        </m:sub>
                      </m:sSub>
                    </m:oMath>
                  </m:oMathPara>
                </a14:m>
                <a:endParaRPr lang="en-US" sz="4000"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e/>
                                  </m:mr>
                                  <m:mr>
                                    <m:e>
                                      <m:sSub>
                                        <m:sSubPr>
                                          <m:ctrlPr>
                                            <a:rPr lang="en-US" i="1">
                                              <a:latin typeface="Cambria Math" panose="02040503050406030204" pitchFamily="18" charset="0"/>
                                            </a:rPr>
                                          </m:ctrlPr>
                                        </m:sSubPr>
                                        <m:e>
                                          <m:r>
                                            <a:rPr lang="en-US" b="0" i="1" smtClean="0">
                                              <a:latin typeface="Cambria Math" panose="02040503050406030204" pitchFamily="18" charset="0"/>
                                            </a:rPr>
                                            <m:t>𝑝</m:t>
                                          </m:r>
                                        </m:e>
                                        <m:sub>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r>
                                            <a:rPr lang="en-US" i="1">
                                              <a:latin typeface="Cambria Math" panose="02040503050406030204" pitchFamily="18" charset="0"/>
                                            </a:rPr>
                                            <m:t>𝑠</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𝑝</m:t>
                                          </m:r>
                                        </m:e>
                                        <m:sub>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r>
                                            <a:rPr lang="en-US" i="1">
                                              <a:latin typeface="Cambria Math" panose="02040503050406030204" pitchFamily="18" charset="0"/>
                                            </a:rPr>
                                            <m:t>𝑠</m:t>
                                          </m:r>
                                          <m:r>
                                            <a:rPr lang="en-US" i="1">
                                              <a:latin typeface="Cambria Math" panose="02040503050406030204" pitchFamily="18" charset="0"/>
                                            </a:rPr>
                                            <m:t>+2</m:t>
                                          </m:r>
                                        </m:sub>
                                      </m:sSub>
                                    </m:e>
                                  </m:mr>
                                </m:m>
                              </m:e>
                              <m:e>
                                <m:m>
                                  <m:mPr>
                                    <m:mcs>
                                      <m:mc>
                                        <m:mcPr>
                                          <m:count m:val="2"/>
                                          <m:mcJc m:val="center"/>
                                        </m:mcPr>
                                      </m:mc>
                                    </m:mcs>
                                    <m:ctrlPr>
                                      <a:rPr lang="en-US" i="1">
                                        <a:latin typeface="Cambria Math" panose="02040503050406030204" pitchFamily="18" charset="0"/>
                                      </a:rPr>
                                    </m:ctrlPr>
                                  </m:mPr>
                                  <m:mr>
                                    <m:e/>
                                    <m:e/>
                                  </m:mr>
                                  <m:mr>
                                    <m:e>
                                      <m:r>
                                        <a:rPr lang="en-US" i="1">
                                          <a:latin typeface="Cambria Math" panose="02040503050406030204" pitchFamily="18" charset="0"/>
                                        </a:rPr>
                                        <m:t>…</m:t>
                                      </m:r>
                                    </m:e>
                                    <m:e>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i="1">
                                              <a:latin typeface="Cambria Math" panose="02040503050406030204" pitchFamily="18" charset="0"/>
                                            </a:rPr>
                                            <m:t>𝑖𝑠</m:t>
                                          </m:r>
                                        </m:sub>
                                      </m:sSub>
                                    </m:e>
                                  </m:mr>
                                </m:m>
                              </m:e>
                            </m:mr>
                            <m:mr>
                              <m:e>
                                <m:m>
                                  <m:mPr>
                                    <m:mcs>
                                      <m:mc>
                                        <m:mcPr>
                                          <m:count m:val="2"/>
                                          <m:mcJc m:val="center"/>
                                        </m:mcPr>
                                      </m:mc>
                                    </m:mcs>
                                    <m:ctrlPr>
                                      <a:rPr lang="en-US" i="1">
                                        <a:latin typeface="Cambria Math" panose="02040503050406030204" pitchFamily="18" charset="0"/>
                                      </a:rPr>
                                    </m:ctrlPr>
                                  </m:mPr>
                                  <m:mr>
                                    <m:e/>
                                    <m:e/>
                                  </m:mr>
                                  <m:mr>
                                    <m:e/>
                                    <m:e/>
                                  </m:mr>
                                </m:m>
                              </m:e>
                              <m:e>
                                <m:m>
                                  <m:mPr>
                                    <m:mcs>
                                      <m:mc>
                                        <m:mcPr>
                                          <m:count m:val="2"/>
                                          <m:mcJc m:val="center"/>
                                        </m:mcPr>
                                      </m:mc>
                                    </m:mcs>
                                    <m:ctrlPr>
                                      <a:rPr lang="en-US" i="1">
                                        <a:latin typeface="Cambria Math" panose="02040503050406030204" pitchFamily="18" charset="0"/>
                                      </a:rPr>
                                    </m:ctrlPr>
                                  </m:mPr>
                                  <m:mr>
                                    <m:e/>
                                    <m:e/>
                                  </m:mr>
                                  <m:mr>
                                    <m:e/>
                                    <m:e/>
                                  </m:mr>
                                </m:m>
                              </m:e>
                            </m:mr>
                          </m:m>
                        </m:e>
                      </m:d>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e/>
                                  </m:mr>
                                  <m:mr>
                                    <m:e/>
                                    <m:e/>
                                  </m:mr>
                                </m:m>
                              </m:e>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𝑗</m:t>
                                          </m:r>
                                        </m:sub>
                                      </m:sSub>
                                    </m:e>
                                    <m:e/>
                                  </m:mr>
                                  <m:m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𝑗</m:t>
                                          </m:r>
                                        </m:sub>
                                      </m:sSub>
                                    </m:e>
                                    <m:e/>
                                  </m:mr>
                                </m:m>
                              </m:e>
                            </m:mr>
                            <m:mr>
                              <m:e>
                                <m:m>
                                  <m:mPr>
                                    <m:mcs>
                                      <m:mc>
                                        <m:mcPr>
                                          <m:count m:val="2"/>
                                          <m:mcJc m:val="center"/>
                                        </m:mcPr>
                                      </m:mc>
                                    </m:mcs>
                                    <m:ctrlPr>
                                      <a:rPr lang="en-US" i="1">
                                        <a:latin typeface="Cambria Math" panose="02040503050406030204" pitchFamily="18" charset="0"/>
                                      </a:rPr>
                                    </m:ctrlPr>
                                  </m:mPr>
                                  <m:mr>
                                    <m:e/>
                                    <m:e/>
                                  </m:mr>
                                  <m:mr>
                                    <m:e/>
                                    <m:e/>
                                  </m:mr>
                                </m:m>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e>
                                    <m:e/>
                                  </m:mr>
                                  <m:mr>
                                    <m:e>
                                      <m:sSub>
                                        <m:sSubPr>
                                          <m:ctrlPr>
                                            <a:rPr lang="en-US" i="1">
                                              <a:latin typeface="Cambria Math" panose="02040503050406030204" pitchFamily="18" charset="0"/>
                                            </a:rPr>
                                          </m:ctrlPr>
                                        </m:sSubPr>
                                        <m:e>
                                          <m:r>
                                            <a:rPr lang="en-US" i="1">
                                              <a:latin typeface="Cambria Math" panose="02040503050406030204" pitchFamily="18" charset="0"/>
                                            </a:rPr>
                                            <m:t>𝑏</m:t>
                                          </m:r>
                                        </m:e>
                                        <m:sub>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𝑗</m:t>
                                          </m:r>
                                        </m:sub>
                                      </m:sSub>
                                    </m:e>
                                    <m:e/>
                                  </m:mr>
                                </m:m>
                              </m:e>
                            </m:mr>
                          </m:m>
                        </m:e>
                      </m:d>
                      <m:r>
                        <a:rPr lang="en-US" i="1">
                          <a:latin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e/>
                                  </m:mr>
                                  <m:mr>
                                    <m:e/>
                                    <m:e/>
                                  </m:mr>
                                </m:m>
                              </m:e>
                              <m:e>
                                <m:m>
                                  <m:mPr>
                                    <m:mcs>
                                      <m:mc>
                                        <m:mcPr>
                                          <m:count m:val="2"/>
                                          <m:mcJc m:val="center"/>
                                        </m:mcPr>
                                      </m:mc>
                                    </m:mcs>
                                    <m:ctrlPr>
                                      <a:rPr lang="en-US" i="1">
                                        <a:latin typeface="Cambria Math" panose="02040503050406030204" pitchFamily="18" charset="0"/>
                                      </a:rPr>
                                    </m:ctrlPr>
                                  </m:mPr>
                                  <m:mr>
                                    <m:e/>
                                    <m:e/>
                                  </m:mr>
                                  <m:mr>
                                    <m:e>
                                      <m:sSub>
                                        <m:sSubPr>
                                          <m:ctrlPr>
                                            <a:rPr lang="en-US" i="1">
                                              <a:latin typeface="Cambria Math" panose="02040503050406030204" pitchFamily="18" charset="0"/>
                                            </a:rPr>
                                          </m:ctrlPr>
                                        </m:sSubPr>
                                        <m:e>
                                          <m:r>
                                            <a:rPr lang="en-US" i="1">
                                              <a:latin typeface="Cambria Math" panose="02040503050406030204" pitchFamily="18" charset="0"/>
                                            </a:rPr>
                                            <m:t>𝐸</m:t>
                                          </m:r>
                                        </m:e>
                                        <m:sub>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𝑗</m:t>
                                          </m:r>
                                        </m:sub>
                                      </m:sSub>
                                    </m:e>
                                    <m:e/>
                                  </m:mr>
                                </m:m>
                              </m:e>
                            </m:mr>
                            <m:mr>
                              <m:e>
                                <m:m>
                                  <m:mPr>
                                    <m:mcs>
                                      <m:mc>
                                        <m:mcPr>
                                          <m:count m:val="2"/>
                                          <m:mcJc m:val="center"/>
                                        </m:mcPr>
                                      </m:mc>
                                    </m:mcs>
                                    <m:ctrlPr>
                                      <a:rPr lang="en-US" i="1">
                                        <a:latin typeface="Cambria Math" panose="02040503050406030204" pitchFamily="18" charset="0"/>
                                      </a:rPr>
                                    </m:ctrlPr>
                                  </m:mPr>
                                  <m:mr>
                                    <m:e/>
                                    <m:e/>
                                  </m:mr>
                                  <m:mr>
                                    <m:e/>
                                    <m:e/>
                                  </m:mr>
                                </m:m>
                              </m:e>
                              <m:e>
                                <m:m>
                                  <m:mPr>
                                    <m:mcs>
                                      <m:mc>
                                        <m:mcPr>
                                          <m:count m:val="2"/>
                                          <m:mcJc m:val="center"/>
                                        </m:mcPr>
                                      </m:mc>
                                    </m:mcs>
                                    <m:ctrlPr>
                                      <a:rPr lang="en-US" i="1">
                                        <a:latin typeface="Cambria Math" panose="02040503050406030204" pitchFamily="18" charset="0"/>
                                      </a:rPr>
                                    </m:ctrlPr>
                                  </m:mPr>
                                  <m:mr>
                                    <m:e/>
                                    <m:e/>
                                  </m:mr>
                                  <m:mr>
                                    <m:e/>
                                    <m:e/>
                                  </m:mr>
                                </m:m>
                              </m:e>
                            </m:mr>
                          </m:m>
                        </m:e>
                      </m:d>
                    </m:oMath>
                  </m:oMathPara>
                </a14:m>
                <a:endParaRPr lang="en-US" dirty="0"/>
              </a:p>
              <a:p>
                <a:pPr marL="0" indent="0">
                  <a:buNone/>
                </a:pPr>
                <a:endParaRPr lang="en-US" dirty="0"/>
              </a:p>
              <a:p>
                <a:r>
                  <a:rPr lang="en-US" sz="2900" dirty="0"/>
                  <a:t>Under a basis </a:t>
                </a:r>
                <a14:m>
                  <m:oMath xmlns:m="http://schemas.openxmlformats.org/officeDocument/2006/math">
                    <m:r>
                      <a:rPr lang="en-US" sz="2900">
                        <a:latin typeface="Cambria Math" panose="02040503050406030204" pitchFamily="18" charset="0"/>
                      </a:rPr>
                      <m:t>(</m:t>
                    </m:r>
                    <m:sSub>
                      <m:sSubPr>
                        <m:ctrlPr>
                          <a:rPr lang="en-US" sz="2900" i="1">
                            <a:latin typeface="Cambria Math" panose="02040503050406030204" pitchFamily="18" charset="0"/>
                          </a:rPr>
                        </m:ctrlPr>
                      </m:sSubPr>
                      <m:e>
                        <m:sSup>
                          <m:sSupPr>
                            <m:ctrlPr>
                              <a:rPr lang="en-US" sz="2900" i="1">
                                <a:latin typeface="Cambria Math" panose="02040503050406030204" pitchFamily="18" charset="0"/>
                              </a:rPr>
                            </m:ctrlPr>
                          </m:sSupPr>
                          <m:e>
                            <m:r>
                              <a:rPr lang="en-US" sz="2900" i="1">
                                <a:latin typeface="Cambria Math" panose="02040503050406030204" pitchFamily="18" charset="0"/>
                              </a:rPr>
                              <m:t>𝑢</m:t>
                            </m:r>
                          </m:e>
                          <m:sup>
                            <m:r>
                              <a:rPr lang="en-US" sz="2900" i="1">
                                <a:latin typeface="Cambria Math" panose="02040503050406030204" pitchFamily="18" charset="0"/>
                              </a:rPr>
                              <m:t>′</m:t>
                            </m:r>
                          </m:sup>
                        </m:sSup>
                      </m:e>
                      <m:sub>
                        <m:r>
                          <a:rPr lang="en-US" sz="2900" i="1">
                            <a:latin typeface="Cambria Math" panose="02040503050406030204" pitchFamily="18" charset="0"/>
                          </a:rPr>
                          <m:t>1</m:t>
                        </m:r>
                      </m:sub>
                    </m:sSub>
                    <m:r>
                      <a:rPr lang="en-US" sz="2900" i="1">
                        <a:latin typeface="Cambria Math" panose="02040503050406030204" pitchFamily="18" charset="0"/>
                      </a:rPr>
                      <m:t>, …</m:t>
                    </m:r>
                    <m:sSub>
                      <m:sSubPr>
                        <m:ctrlPr>
                          <a:rPr lang="en-US" sz="2900" i="1">
                            <a:latin typeface="Cambria Math" panose="02040503050406030204" pitchFamily="18" charset="0"/>
                          </a:rPr>
                        </m:ctrlPr>
                      </m:sSubPr>
                      <m:e>
                        <m:sSup>
                          <m:sSupPr>
                            <m:ctrlPr>
                              <a:rPr lang="en-US" sz="2900" i="1">
                                <a:latin typeface="Cambria Math" panose="02040503050406030204" pitchFamily="18" charset="0"/>
                              </a:rPr>
                            </m:ctrlPr>
                          </m:sSupPr>
                          <m:e>
                            <m:r>
                              <a:rPr lang="en-US" sz="2900" i="1">
                                <a:latin typeface="Cambria Math" panose="02040503050406030204" pitchFamily="18" charset="0"/>
                              </a:rPr>
                              <m:t>𝑢</m:t>
                            </m:r>
                          </m:e>
                          <m:sup>
                            <m:r>
                              <a:rPr lang="en-US" sz="2900" i="1">
                                <a:latin typeface="Cambria Math" panose="02040503050406030204" pitchFamily="18" charset="0"/>
                              </a:rPr>
                              <m:t>′</m:t>
                            </m:r>
                          </m:sup>
                        </m:sSup>
                      </m:e>
                      <m:sub>
                        <m:sSup>
                          <m:sSupPr>
                            <m:ctrlPr>
                              <a:rPr lang="en-US" sz="2900" i="1">
                                <a:latin typeface="Cambria Math" panose="02040503050406030204" pitchFamily="18" charset="0"/>
                              </a:rPr>
                            </m:ctrlPr>
                          </m:sSupPr>
                          <m:e>
                            <m:r>
                              <a:rPr lang="en-US" sz="2900" i="1">
                                <a:latin typeface="Cambria Math" panose="02040503050406030204" pitchFamily="18" charset="0"/>
                              </a:rPr>
                              <m:t>𝑠</m:t>
                            </m:r>
                          </m:e>
                          <m:sup>
                            <m:r>
                              <a:rPr lang="en-US" sz="2900" i="1">
                                <a:latin typeface="Cambria Math" panose="02040503050406030204" pitchFamily="18" charset="0"/>
                              </a:rPr>
                              <m:t>2</m:t>
                            </m:r>
                          </m:sup>
                        </m:sSup>
                      </m:sub>
                    </m:sSub>
                    <m:r>
                      <a:rPr lang="en-US" sz="2900" i="1">
                        <a:latin typeface="Cambria Math" panose="02040503050406030204" pitchFamily="18" charset="0"/>
                      </a:rPr>
                      <m:t>)</m:t>
                    </m:r>
                  </m:oMath>
                </a14:m>
                <a:r>
                  <a:rPr lang="en-US" sz="2900" dirty="0"/>
                  <a:t> where </a:t>
                </a:r>
                <a14:m>
                  <m:oMath xmlns:m="http://schemas.openxmlformats.org/officeDocument/2006/math">
                    <m:d>
                      <m:dPr>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sSup>
                              <m:sSupPr>
                                <m:ctrlPr>
                                  <a:rPr lang="en-US" sz="2900" i="1">
                                    <a:latin typeface="Cambria Math" panose="02040503050406030204" pitchFamily="18" charset="0"/>
                                  </a:rPr>
                                </m:ctrlPr>
                              </m:sSupPr>
                              <m:e>
                                <m:r>
                                  <a:rPr lang="en-US" sz="2900" i="1">
                                    <a:latin typeface="Cambria Math" panose="02040503050406030204" pitchFamily="18" charset="0"/>
                                  </a:rPr>
                                  <m:t>𝑢</m:t>
                                </m:r>
                              </m:e>
                              <m:sup>
                                <m:r>
                                  <a:rPr lang="en-US" sz="2900" i="1">
                                    <a:latin typeface="Cambria Math" panose="02040503050406030204" pitchFamily="18" charset="0"/>
                                  </a:rPr>
                                  <m:t>′</m:t>
                                </m:r>
                              </m:sup>
                            </m:sSup>
                          </m:e>
                          <m:sub>
                            <m:r>
                              <a:rPr lang="en-US" sz="2900" i="1">
                                <a:latin typeface="Cambria Math" panose="02040503050406030204" pitchFamily="18" charset="0"/>
                              </a:rPr>
                              <m:t>1</m:t>
                            </m:r>
                          </m:sub>
                        </m:sSub>
                        <m:r>
                          <a:rPr lang="en-US" sz="2900" i="1">
                            <a:latin typeface="Cambria Math" panose="02040503050406030204" pitchFamily="18" charset="0"/>
                          </a:rPr>
                          <m:t>, …</m:t>
                        </m:r>
                        <m:sSub>
                          <m:sSubPr>
                            <m:ctrlPr>
                              <a:rPr lang="en-US" sz="2900" i="1">
                                <a:latin typeface="Cambria Math" panose="02040503050406030204" pitchFamily="18" charset="0"/>
                              </a:rPr>
                            </m:ctrlPr>
                          </m:sSubPr>
                          <m:e>
                            <m:sSup>
                              <m:sSupPr>
                                <m:ctrlPr>
                                  <a:rPr lang="en-US" sz="2900" i="1">
                                    <a:latin typeface="Cambria Math" panose="02040503050406030204" pitchFamily="18" charset="0"/>
                                  </a:rPr>
                                </m:ctrlPr>
                              </m:sSupPr>
                              <m:e>
                                <m:r>
                                  <a:rPr lang="en-US" sz="2900" i="1">
                                    <a:latin typeface="Cambria Math" panose="02040503050406030204" pitchFamily="18" charset="0"/>
                                  </a:rPr>
                                  <m:t>𝑢</m:t>
                                </m:r>
                              </m:e>
                              <m:sup>
                                <m:r>
                                  <a:rPr lang="en-US" sz="2900" i="1">
                                    <a:latin typeface="Cambria Math" panose="02040503050406030204" pitchFamily="18" charset="0"/>
                                  </a:rPr>
                                  <m:t>′</m:t>
                                </m:r>
                              </m:sup>
                            </m:sSup>
                          </m:e>
                          <m:sub>
                            <m:r>
                              <a:rPr lang="en-US" sz="2900" i="1">
                                <a:latin typeface="Cambria Math" panose="02040503050406030204" pitchFamily="18" charset="0"/>
                              </a:rPr>
                              <m:t>𝑠</m:t>
                            </m:r>
                          </m:sub>
                        </m:sSub>
                      </m:e>
                    </m:d>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𝑏</m:t>
                        </m:r>
                      </m:e>
                      <m:sub>
                        <m:r>
                          <a:rPr lang="en-US" sz="2900" i="1">
                            <a:latin typeface="Cambria Math" panose="02040503050406030204" pitchFamily="18" charset="0"/>
                          </a:rPr>
                          <m:t>𝑗</m:t>
                        </m:r>
                      </m:sub>
                    </m:sSub>
                    <m:r>
                      <a:rPr lang="en-US" sz="2900" i="1">
                        <a:latin typeface="Cambria Math" panose="02040503050406030204" pitchFamily="18" charset="0"/>
                      </a:rPr>
                      <m:t>(</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𝑏</m:t>
                        </m:r>
                      </m:e>
                      <m:sub>
                        <m:r>
                          <a:rPr lang="en-US" sz="2900" i="1">
                            <a:latin typeface="Cambria Math" panose="02040503050406030204" pitchFamily="18" charset="0"/>
                          </a:rPr>
                          <m:t>𝑠</m:t>
                        </m:r>
                        <m:r>
                          <a:rPr lang="en-US" sz="2900" i="1">
                            <a:latin typeface="Cambria Math" panose="02040503050406030204" pitchFamily="18" charset="0"/>
                          </a:rPr>
                          <m:t>+</m:t>
                        </m:r>
                        <m:r>
                          <a:rPr lang="en-US" sz="2900" i="1">
                            <a:latin typeface="Cambria Math" panose="02040503050406030204" pitchFamily="18" charset="0"/>
                          </a:rPr>
                          <m:t>𝑗</m:t>
                        </m:r>
                      </m:sub>
                    </m:sSub>
                    <m:r>
                      <a:rPr lang="en-US" sz="2900" i="1">
                        <a:latin typeface="Cambria Math" panose="02040503050406030204" pitchFamily="18" charset="0"/>
                      </a:rPr>
                      <m:t>(</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𝑏</m:t>
                        </m:r>
                      </m:e>
                      <m:sub>
                        <m:sSup>
                          <m:sSupPr>
                            <m:ctrlPr>
                              <a:rPr lang="en-US" sz="2900" i="1">
                                <a:latin typeface="Cambria Math" panose="02040503050406030204" pitchFamily="18" charset="0"/>
                              </a:rPr>
                            </m:ctrlPr>
                          </m:sSupPr>
                          <m:e>
                            <m:r>
                              <a:rPr lang="en-US" sz="2900" i="1">
                                <a:latin typeface="Cambria Math" panose="02040503050406030204" pitchFamily="18" charset="0"/>
                              </a:rPr>
                              <m:t>𝑠</m:t>
                            </m:r>
                          </m:e>
                          <m:sup>
                            <m:r>
                              <a:rPr lang="en-US" sz="2900" i="1">
                                <a:latin typeface="Cambria Math" panose="02040503050406030204" pitchFamily="18" charset="0"/>
                              </a:rPr>
                              <m:t>2</m:t>
                            </m:r>
                          </m:sup>
                        </m:sSup>
                        <m:r>
                          <a:rPr lang="en-US" sz="2900" i="1">
                            <a:latin typeface="Cambria Math" panose="02040503050406030204" pitchFamily="18" charset="0"/>
                          </a:rPr>
                          <m:t>−</m:t>
                        </m:r>
                        <m:r>
                          <a:rPr lang="en-US" sz="2900" i="1">
                            <a:latin typeface="Cambria Math" panose="02040503050406030204" pitchFamily="18" charset="0"/>
                          </a:rPr>
                          <m:t>𝑠</m:t>
                        </m:r>
                        <m:r>
                          <a:rPr lang="en-US" sz="2900" i="1">
                            <a:latin typeface="Cambria Math" panose="02040503050406030204" pitchFamily="18" charset="0"/>
                          </a:rPr>
                          <m:t>+</m:t>
                        </m:r>
                        <m:r>
                          <a:rPr lang="en-US" sz="2900" i="1">
                            <a:latin typeface="Cambria Math" panose="02040503050406030204" pitchFamily="18" charset="0"/>
                          </a:rPr>
                          <m:t>𝑗</m:t>
                        </m:r>
                      </m:sub>
                    </m:sSub>
                    <m:r>
                      <a:rPr lang="en-US" sz="2900" i="1">
                        <a:latin typeface="Cambria Math" panose="02040503050406030204" pitchFamily="18" charset="0"/>
                      </a:rPr>
                      <m:t>(</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r>
                      <a:rPr lang="en-US" sz="2900" i="1">
                        <a:latin typeface="Cambria Math" panose="02040503050406030204" pitchFamily="18" charset="0"/>
                      </a:rPr>
                      <m:t>))</m:t>
                    </m:r>
                  </m:oMath>
                </a14:m>
                <a:r>
                  <a:rPr lang="en-US" sz="2900" dirty="0"/>
                  <a:t>:</a:t>
                </a:r>
              </a:p>
              <a:p>
                <a:pPr lvl="1"/>
                <a:r>
                  <a:rPr lang="en-US" sz="2900" dirty="0"/>
                  <a:t>All cubic monomials in column </a:t>
                </a:r>
                <a14:m>
                  <m:oMath xmlns:m="http://schemas.openxmlformats.org/officeDocument/2006/math">
                    <m:r>
                      <a:rPr lang="en-US" sz="2900" b="0" i="1" smtClean="0">
                        <a:latin typeface="Cambria Math" panose="02040503050406030204" pitchFamily="18" charset="0"/>
                      </a:rPr>
                      <m:t>𝑗</m:t>
                    </m:r>
                  </m:oMath>
                </a14:m>
                <a:r>
                  <a:rPr lang="en-US" sz="2900" dirty="0"/>
                  <a:t> of </a:t>
                </a:r>
                <a14:m>
                  <m:oMath xmlns:m="http://schemas.openxmlformats.org/officeDocument/2006/math">
                    <m:r>
                      <a:rPr lang="en-US" sz="2900" i="1" dirty="0" smtClean="0">
                        <a:latin typeface="Cambria Math" panose="02040503050406030204" pitchFamily="18" charset="0"/>
                      </a:rPr>
                      <m:t>𝐸</m:t>
                    </m:r>
                  </m:oMath>
                </a14:m>
                <a:r>
                  <a:rPr lang="en-US" sz="2900" dirty="0"/>
                  <a:t>, i.e. </a:t>
                </a:r>
                <a14:m>
                  <m:oMath xmlns:m="http://schemas.openxmlformats.org/officeDocument/2006/math">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b="0" i="1" smtClean="0">
                            <a:latin typeface="Cambria Math" panose="02040503050406030204" pitchFamily="18" charset="0"/>
                          </a:rPr>
                          <m:t>𝐸</m:t>
                        </m:r>
                      </m:e>
                      <m:sub>
                        <m:r>
                          <a:rPr lang="en-US" sz="2900" i="1">
                            <a:latin typeface="Cambria Math" panose="02040503050406030204" pitchFamily="18" charset="0"/>
                          </a:rPr>
                          <m:t>𝑗</m:t>
                        </m:r>
                      </m:sub>
                    </m:sSub>
                    <m:r>
                      <a:rPr lang="en-US" sz="2900" i="1">
                        <a:latin typeface="Cambria Math" panose="02040503050406030204" pitchFamily="18" charset="0"/>
                      </a:rPr>
                      <m:t>(</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b="0" i="1" smtClean="0">
                            <a:latin typeface="Cambria Math" panose="02040503050406030204" pitchFamily="18" charset="0"/>
                          </a:rPr>
                          <m:t>𝐸</m:t>
                        </m:r>
                      </m:e>
                      <m:sub>
                        <m:r>
                          <a:rPr lang="en-US" sz="2900" i="1">
                            <a:latin typeface="Cambria Math" panose="02040503050406030204" pitchFamily="18" charset="0"/>
                          </a:rPr>
                          <m:t>𝑠</m:t>
                        </m:r>
                        <m:r>
                          <a:rPr lang="en-US" sz="2900" i="1">
                            <a:latin typeface="Cambria Math" panose="02040503050406030204" pitchFamily="18" charset="0"/>
                          </a:rPr>
                          <m:t>+</m:t>
                        </m:r>
                        <m:r>
                          <a:rPr lang="en-US" sz="2900" i="1">
                            <a:latin typeface="Cambria Math" panose="02040503050406030204" pitchFamily="18" charset="0"/>
                          </a:rPr>
                          <m:t>𝑗</m:t>
                        </m:r>
                      </m:sub>
                    </m:sSub>
                    <m:r>
                      <a:rPr lang="en-US" sz="2900" i="1">
                        <a:latin typeface="Cambria Math" panose="02040503050406030204" pitchFamily="18" charset="0"/>
                      </a:rPr>
                      <m:t>(</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b="0" i="1" smtClean="0">
                            <a:latin typeface="Cambria Math" panose="02040503050406030204" pitchFamily="18" charset="0"/>
                          </a:rPr>
                          <m:t>𝐸</m:t>
                        </m:r>
                      </m:e>
                      <m:sub>
                        <m:sSup>
                          <m:sSupPr>
                            <m:ctrlPr>
                              <a:rPr lang="en-US" sz="2900" i="1">
                                <a:latin typeface="Cambria Math" panose="02040503050406030204" pitchFamily="18" charset="0"/>
                              </a:rPr>
                            </m:ctrlPr>
                          </m:sSupPr>
                          <m:e>
                            <m:r>
                              <a:rPr lang="en-US" sz="2900" i="1">
                                <a:latin typeface="Cambria Math" panose="02040503050406030204" pitchFamily="18" charset="0"/>
                              </a:rPr>
                              <m:t>𝑠</m:t>
                            </m:r>
                          </m:e>
                          <m:sup>
                            <m:r>
                              <a:rPr lang="en-US" sz="2900" i="1">
                                <a:latin typeface="Cambria Math" panose="02040503050406030204" pitchFamily="18" charset="0"/>
                              </a:rPr>
                              <m:t>2</m:t>
                            </m:r>
                          </m:sup>
                        </m:sSup>
                        <m:r>
                          <a:rPr lang="en-US" sz="2900" i="1">
                            <a:latin typeface="Cambria Math" panose="02040503050406030204" pitchFamily="18" charset="0"/>
                          </a:rPr>
                          <m:t>−</m:t>
                        </m:r>
                        <m:r>
                          <a:rPr lang="en-US" sz="2900" i="1">
                            <a:latin typeface="Cambria Math" panose="02040503050406030204" pitchFamily="18" charset="0"/>
                          </a:rPr>
                          <m:t>𝑠</m:t>
                        </m:r>
                        <m:r>
                          <a:rPr lang="en-US" sz="2900" i="1">
                            <a:latin typeface="Cambria Math" panose="02040503050406030204" pitchFamily="18" charset="0"/>
                          </a:rPr>
                          <m:t>+</m:t>
                        </m:r>
                        <m:r>
                          <a:rPr lang="en-US" sz="2900" i="1">
                            <a:latin typeface="Cambria Math" panose="02040503050406030204" pitchFamily="18" charset="0"/>
                          </a:rPr>
                          <m:t>𝑗</m:t>
                        </m:r>
                      </m:sub>
                    </m:sSub>
                    <m:r>
                      <a:rPr lang="en-US" sz="2900" i="1">
                        <a:latin typeface="Cambria Math" panose="02040503050406030204" pitchFamily="18" charset="0"/>
                      </a:rPr>
                      <m:t>(</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r>
                      <a:rPr lang="en-US" sz="2900" i="1">
                        <a:latin typeface="Cambria Math" panose="02040503050406030204" pitchFamily="18" charset="0"/>
                      </a:rPr>
                      <m:t>))</m:t>
                    </m:r>
                  </m:oMath>
                </a14:m>
                <a:r>
                  <a:rPr lang="en-US" sz="2900" dirty="0"/>
                  <a:t>                          contain at least one factor of </a:t>
                </a:r>
                <a14:m>
                  <m:oMath xmlns:m="http://schemas.openxmlformats.org/officeDocument/2006/math">
                    <m:d>
                      <m:dPr>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sSup>
                              <m:sSupPr>
                                <m:ctrlPr>
                                  <a:rPr lang="en-US" sz="2900" i="1">
                                    <a:latin typeface="Cambria Math" panose="02040503050406030204" pitchFamily="18" charset="0"/>
                                  </a:rPr>
                                </m:ctrlPr>
                              </m:sSupPr>
                              <m:e>
                                <m:r>
                                  <a:rPr lang="en-US" sz="2900" i="1">
                                    <a:latin typeface="Cambria Math" panose="02040503050406030204" pitchFamily="18" charset="0"/>
                                  </a:rPr>
                                  <m:t>𝑢</m:t>
                                </m:r>
                              </m:e>
                              <m:sup>
                                <m:r>
                                  <a:rPr lang="en-US" sz="2900" i="1">
                                    <a:latin typeface="Cambria Math" panose="02040503050406030204" pitchFamily="18" charset="0"/>
                                  </a:rPr>
                                  <m:t>′</m:t>
                                </m:r>
                              </m:sup>
                            </m:sSup>
                          </m:e>
                          <m:sub>
                            <m:r>
                              <a:rPr lang="en-US" sz="2900" i="1">
                                <a:latin typeface="Cambria Math" panose="02040503050406030204" pitchFamily="18" charset="0"/>
                              </a:rPr>
                              <m:t>1</m:t>
                            </m:r>
                          </m:sub>
                        </m:sSub>
                        <m:r>
                          <a:rPr lang="en-US" sz="2900" i="1">
                            <a:latin typeface="Cambria Math" panose="02040503050406030204" pitchFamily="18" charset="0"/>
                          </a:rPr>
                          <m:t>, …</m:t>
                        </m:r>
                        <m:sSub>
                          <m:sSubPr>
                            <m:ctrlPr>
                              <a:rPr lang="en-US" sz="2900" i="1">
                                <a:latin typeface="Cambria Math" panose="02040503050406030204" pitchFamily="18" charset="0"/>
                              </a:rPr>
                            </m:ctrlPr>
                          </m:sSubPr>
                          <m:e>
                            <m:sSup>
                              <m:sSupPr>
                                <m:ctrlPr>
                                  <a:rPr lang="en-US" sz="2900" i="1">
                                    <a:latin typeface="Cambria Math" panose="02040503050406030204" pitchFamily="18" charset="0"/>
                                  </a:rPr>
                                </m:ctrlPr>
                              </m:sSupPr>
                              <m:e>
                                <m:r>
                                  <a:rPr lang="en-US" sz="2900" i="1">
                                    <a:latin typeface="Cambria Math" panose="02040503050406030204" pitchFamily="18" charset="0"/>
                                  </a:rPr>
                                  <m:t>𝑢</m:t>
                                </m:r>
                              </m:e>
                              <m:sup>
                                <m:r>
                                  <a:rPr lang="en-US" sz="2900" i="1">
                                    <a:latin typeface="Cambria Math" panose="02040503050406030204" pitchFamily="18" charset="0"/>
                                  </a:rPr>
                                  <m:t>′</m:t>
                                </m:r>
                              </m:sup>
                            </m:sSup>
                          </m:e>
                          <m:sub>
                            <m:r>
                              <a:rPr lang="en-US" sz="2900" i="1">
                                <a:latin typeface="Cambria Math" panose="02040503050406030204" pitchFamily="18" charset="0"/>
                              </a:rPr>
                              <m:t>𝑠</m:t>
                            </m:r>
                          </m:sub>
                        </m:sSub>
                      </m:e>
                    </m:d>
                  </m:oMath>
                </a14:m>
                <a:endParaRPr lang="en-US" sz="2900" dirty="0"/>
              </a:p>
              <a:p>
                <a:r>
                  <a:rPr lang="en-US" sz="2900" dirty="0"/>
                  <a:t>We will call these </a:t>
                </a:r>
                <a14:m>
                  <m:oMath xmlns:m="http://schemas.openxmlformats.org/officeDocument/2006/math">
                    <m:r>
                      <a:rPr lang="en-US" sz="2900" i="1" dirty="0">
                        <a:latin typeface="Cambria Math" panose="02040503050406030204" pitchFamily="18" charset="0"/>
                      </a:rPr>
                      <m:t>𝑠</m:t>
                    </m:r>
                  </m:oMath>
                </a14:m>
                <a:r>
                  <a:rPr lang="en-US" sz="2900" dirty="0"/>
                  <a:t> equations (and their linear combination) </a:t>
                </a:r>
                <a:r>
                  <a:rPr lang="en-US" sz="2900" i="1" dirty="0"/>
                  <a:t>band-space maps</a:t>
                </a:r>
              </a:p>
              <a:p>
                <a:r>
                  <a:rPr lang="en-US" sz="2900" dirty="0"/>
                  <a:t>We will also define the band kernel: The space of vectors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oMath>
                </a14:m>
                <a:r>
                  <a:rPr lang="en-US" sz="2900" dirty="0"/>
                  <a:t>, such that</a:t>
                </a:r>
              </a:p>
              <a:p>
                <a:pPr marL="0" indent="0">
                  <a:buNone/>
                </a:pPr>
                <a14:m>
                  <m:oMathPara xmlns:m="http://schemas.openxmlformats.org/officeDocument/2006/math">
                    <m:oMathParaPr>
                      <m:jc m:val="centerGroup"/>
                    </m:oMathParaPr>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𝑢</m:t>
                              </m:r>
                            </m:e>
                            <m:sup>
                              <m:r>
                                <a:rPr lang="en-US" sz="2900" i="1">
                                  <a:latin typeface="Cambria Math" panose="02040503050406030204" pitchFamily="18" charset="0"/>
                                </a:rPr>
                                <m:t>′</m:t>
                              </m:r>
                            </m:sup>
                          </m:sSup>
                        </m:e>
                        <m:sub>
                          <m:r>
                            <a:rPr lang="en-US" sz="2900" i="1">
                              <a:latin typeface="Cambria Math" panose="02040503050406030204" pitchFamily="18" charset="0"/>
                            </a:rPr>
                            <m:t>1</m:t>
                          </m:r>
                        </m:sub>
                      </m:sSub>
                      <m:d>
                        <m:dPr>
                          <m:ctrlPr>
                            <a:rPr lang="en-US" sz="2900" i="1">
                              <a:latin typeface="Cambria Math" panose="02040503050406030204" pitchFamily="18" charset="0"/>
                            </a:rPr>
                          </m:ctrlPr>
                        </m:dPr>
                        <m:e>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e>
                      </m:d>
                      <m:r>
                        <a:rPr lang="en-US" sz="2900">
                          <a:latin typeface="Cambria Math" panose="02040503050406030204" pitchFamily="18" charset="0"/>
                        </a:rPr>
                        <m:t>,…,</m:t>
                      </m:r>
                      <m:sSub>
                        <m:sSubPr>
                          <m:ctrlPr>
                            <a:rPr lang="en-US" sz="2900" i="1">
                              <a:latin typeface="Cambria Math" panose="02040503050406030204" pitchFamily="18" charset="0"/>
                            </a:rPr>
                          </m:ctrlPr>
                        </m:sSubPr>
                        <m:e>
                          <m:sSup>
                            <m:sSupPr>
                              <m:ctrlPr>
                                <a:rPr lang="en-US" sz="2900" i="1">
                                  <a:latin typeface="Cambria Math" panose="02040503050406030204" pitchFamily="18" charset="0"/>
                                </a:rPr>
                              </m:ctrlPr>
                            </m:sSupPr>
                            <m:e>
                              <m:r>
                                <a:rPr lang="en-US" sz="2900" i="1">
                                  <a:latin typeface="Cambria Math" panose="02040503050406030204" pitchFamily="18" charset="0"/>
                                </a:rPr>
                                <m:t>𝑢</m:t>
                              </m:r>
                            </m:e>
                            <m:sup>
                              <m:r>
                                <a:rPr lang="en-US" sz="2900" i="1">
                                  <a:latin typeface="Cambria Math" panose="02040503050406030204" pitchFamily="18" charset="0"/>
                                </a:rPr>
                                <m:t>′</m:t>
                              </m:r>
                            </m:sup>
                          </m:sSup>
                        </m:e>
                        <m:sub>
                          <m:r>
                            <a:rPr lang="en-US" sz="2900" i="1">
                              <a:latin typeface="Cambria Math" panose="02040503050406030204" pitchFamily="18" charset="0"/>
                            </a:rPr>
                            <m:t>𝑠</m:t>
                          </m:r>
                        </m:sub>
                      </m:sSub>
                      <m:d>
                        <m:dPr>
                          <m:ctrlPr>
                            <a:rPr lang="en-US" sz="2900" i="1">
                              <a:latin typeface="Cambria Math" panose="02040503050406030204" pitchFamily="18" charset="0"/>
                            </a:rPr>
                          </m:ctrlPr>
                        </m:dPr>
                        <m:e>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e>
                      </m:d>
                      <m:r>
                        <a:rPr lang="en-US" sz="2900">
                          <a:latin typeface="Cambria Math" panose="02040503050406030204" pitchFamily="18" charset="0"/>
                        </a:rPr>
                        <m:t>)=0</m:t>
                      </m:r>
                    </m:oMath>
                  </m:oMathPara>
                </a14:m>
                <a:endParaRPr lang="en-US" sz="2900" dirty="0"/>
              </a:p>
              <a:p>
                <a:pPr marL="0" indent="0">
                  <a:buNone/>
                </a:pPr>
                <a:endParaRPr lang="en-US" sz="2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2" b="-420"/>
                </a:stretch>
              </a:blipFill>
            </p:spPr>
            <p:txBody>
              <a:bodyPr/>
              <a:lstStyle/>
              <a:p>
                <a:r>
                  <a:rPr lang="en-US">
                    <a:noFill/>
                  </a:rPr>
                  <a:t> </a:t>
                </a:r>
              </a:p>
            </p:txBody>
          </p:sp>
        </mc:Fallback>
      </mc:AlternateContent>
    </p:spTree>
    <p:extLst>
      <p:ext uri="{BB962C8B-B14F-4D97-AF65-F5344CB8AC3E}">
        <p14:creationId xmlns:p14="http://schemas.microsoft.com/office/powerpoint/2010/main" val="2972669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band spaces are there: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b="1" dirty="0"/>
                  <a:t>Not only do the columns of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𝑬</m:t>
                        </m:r>
                      </m:e>
                      <m:sub>
                        <m:r>
                          <a:rPr lang="en-US" sz="2400" b="1" i="1" smtClean="0">
                            <a:latin typeface="Cambria Math" panose="02040503050406030204" pitchFamily="18" charset="0"/>
                          </a:rPr>
                          <m:t>𝟏</m:t>
                        </m:r>
                      </m:sub>
                    </m:sSub>
                    <m:r>
                      <a:rPr lang="en-US" sz="2400" b="1" i="1" smtClean="0">
                        <a:latin typeface="Cambria Math" panose="02040503050406030204" pitchFamily="18" charset="0"/>
                      </a:rPr>
                      <m:t>=</m:t>
                    </m:r>
                    <m:r>
                      <a:rPr lang="en-US" sz="2400" b="1" i="1" smtClean="0">
                        <a:latin typeface="Cambria Math" panose="02040503050406030204" pitchFamily="18" charset="0"/>
                      </a:rPr>
                      <m:t>𝑨𝑩</m:t>
                    </m:r>
                  </m:oMath>
                </a14:m>
                <a:r>
                  <a:rPr lang="en-US" sz="2400" b="1" dirty="0"/>
                  <a:t> and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𝑬</m:t>
                        </m:r>
                      </m:e>
                      <m:sub>
                        <m:r>
                          <a:rPr lang="en-US" sz="2400" b="1" i="1" smtClean="0">
                            <a:latin typeface="Cambria Math" panose="02040503050406030204" pitchFamily="18" charset="0"/>
                          </a:rPr>
                          <m:t>𝟐</m:t>
                        </m:r>
                      </m:sub>
                    </m:sSub>
                    <m:r>
                      <a:rPr lang="en-US" sz="2400" b="1" i="1" smtClean="0">
                        <a:latin typeface="Cambria Math" panose="02040503050406030204" pitchFamily="18" charset="0"/>
                      </a:rPr>
                      <m:t>=</m:t>
                    </m:r>
                    <m:r>
                      <a:rPr lang="en-US" sz="2400" b="1" i="1" smtClean="0">
                        <a:latin typeface="Cambria Math" panose="02040503050406030204" pitchFamily="18" charset="0"/>
                      </a:rPr>
                      <m:t>𝑨𝑪</m:t>
                    </m:r>
                  </m:oMath>
                </a14:m>
                <a:r>
                  <a:rPr lang="en-US" sz="2400" b="1" dirty="0"/>
                  <a:t> define band spaces, but fixed linear combinations of the columns </a:t>
                </a:r>
                <a14:m>
                  <m:oMath xmlns:m="http://schemas.openxmlformats.org/officeDocument/2006/math">
                    <m:r>
                      <a:rPr lang="en-US" sz="2400" b="1" i="1" dirty="0" smtClean="0">
                        <a:latin typeface="Cambria Math" panose="02040503050406030204" pitchFamily="18" charset="0"/>
                      </a:rPr>
                      <m:t>(</m:t>
                    </m:r>
                    <m:acc>
                      <m:accPr>
                        <m:chr m:val="⃗"/>
                        <m:ctrlPr>
                          <a:rPr lang="en-US" sz="2400" b="1" i="1" dirty="0" smtClean="0">
                            <a:latin typeface="Cambria Math" panose="02040503050406030204" pitchFamily="18" charset="0"/>
                          </a:rPr>
                        </m:ctrlPr>
                      </m:accPr>
                      <m:e>
                        <m:r>
                          <a:rPr lang="en-US" sz="2400" b="1" i="1" dirty="0" smtClean="0">
                            <a:latin typeface="Cambria Math" panose="02040503050406030204" pitchFamily="18" charset="0"/>
                            <a:ea typeface="Cambria Math" panose="02040503050406030204" pitchFamily="18" charset="0"/>
                          </a:rPr>
                          <m:t>𝜷</m:t>
                        </m:r>
                      </m:e>
                    </m:acc>
                    <m:r>
                      <a:rPr lang="en-US" sz="2400" b="1" i="1" dirty="0" smtClean="0">
                        <a:latin typeface="Cambria Math" panose="02040503050406030204" pitchFamily="18" charset="0"/>
                      </a:rPr>
                      <m:t>,</m:t>
                    </m:r>
                    <m:acc>
                      <m:accPr>
                        <m:chr m:val="⃗"/>
                        <m:ctrlPr>
                          <a:rPr lang="en-US" sz="2400" b="1" i="1" dirty="0" smtClean="0">
                            <a:latin typeface="Cambria Math" panose="02040503050406030204" pitchFamily="18" charset="0"/>
                          </a:rPr>
                        </m:ctrlPr>
                      </m:accPr>
                      <m:e>
                        <m:r>
                          <a:rPr lang="en-US" sz="2400" b="1" i="1" dirty="0" smtClean="0">
                            <a:latin typeface="Cambria Math" panose="02040503050406030204" pitchFamily="18" charset="0"/>
                            <a:ea typeface="Cambria Math" panose="02040503050406030204" pitchFamily="18" charset="0"/>
                          </a:rPr>
                          <m:t>𝜸</m:t>
                        </m:r>
                      </m:e>
                    </m:acc>
                    <m:r>
                      <a:rPr lang="en-US" sz="2400" b="1" i="1" dirty="0" smtClean="0">
                        <a:latin typeface="Cambria Math" panose="02040503050406030204" pitchFamily="18" charset="0"/>
                      </a:rPr>
                      <m:t>)</m:t>
                    </m:r>
                  </m:oMath>
                </a14:m>
                <a:r>
                  <a:rPr lang="en-US" sz="2400" b="1" dirty="0"/>
                  <a:t> do as well.</a:t>
                </a:r>
              </a:p>
              <a:p>
                <a:pPr lvl="1"/>
                <a:r>
                  <a:rPr lang="en-US" i="1" dirty="0"/>
                  <a:t>Band Space</a:t>
                </a:r>
                <a:r>
                  <a:rPr lang="en-US" dirty="0"/>
                  <a:t>:</a:t>
                </a:r>
              </a:p>
              <a:p>
                <a:pPr lvl="1"/>
                <a:endParaRPr lang="en-US" dirty="0"/>
              </a:p>
              <a:p>
                <a:pPr lvl="1"/>
                <a:endParaRPr lang="en-US" dirty="0"/>
              </a:p>
              <a:p>
                <a:pPr lvl="1"/>
                <a:endParaRPr lang="en-US" dirty="0"/>
              </a:p>
              <a:p>
                <a:pPr lvl="1"/>
                <a:endParaRPr lang="en-US" dirty="0"/>
              </a:p>
              <a:p>
                <a:pPr lvl="1"/>
                <a:endParaRPr lang="en-US" dirty="0"/>
              </a:p>
              <a:p>
                <a:pPr lvl="1"/>
                <a:r>
                  <a:rPr lang="en-US" i="1" dirty="0"/>
                  <a:t>Band Kernel</a:t>
                </a:r>
                <a:r>
                  <a:rPr lang="en-US" dirty="0"/>
                  <a:t>:</a:t>
                </a:r>
                <a:endParaRPr lang="en-US" sz="2000" dirty="0"/>
              </a:p>
              <a:p>
                <a:pPr marL="457200" lvl="1" indent="0">
                  <a:buNone/>
                </a:pPr>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ℬ𝒦</m:t>
                        </m:r>
                      </m:e>
                      <m:sub>
                        <m:r>
                          <a:rPr lang="en-US" sz="2000" i="1" smtClean="0">
                            <a:latin typeface="Cambria Math" panose="02040503050406030204" pitchFamily="18" charset="0"/>
                            <a:ea typeface="Cambria Math" panose="02040503050406030204" pitchFamily="18" charset="0"/>
                          </a:rPr>
                          <m:t>𝛽</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𝛾</m:t>
                        </m:r>
                      </m:sub>
                    </m:sSub>
                  </m:oMath>
                </a14:m>
                <a:r>
                  <a:rPr lang="en-US" sz="20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408508" y="2682815"/>
            <a:ext cx="6589507" cy="2553419"/>
          </a:xfrm>
          <a:prstGeom prst="rect">
            <a:avLst/>
          </a:prstGeom>
        </p:spPr>
      </p:pic>
      <p:pic>
        <p:nvPicPr>
          <p:cNvPr id="5" name="Picture 4"/>
          <p:cNvPicPr>
            <a:picLocks noChangeAspect="1"/>
          </p:cNvPicPr>
          <p:nvPr/>
        </p:nvPicPr>
        <p:blipFill>
          <a:blip r:embed="rId4"/>
          <a:stretch>
            <a:fillRect/>
          </a:stretch>
        </p:blipFill>
        <p:spPr>
          <a:xfrm>
            <a:off x="3176190" y="5528933"/>
            <a:ext cx="7054142" cy="790515"/>
          </a:xfrm>
          <a:prstGeom prst="rect">
            <a:avLst/>
          </a:prstGeom>
        </p:spPr>
      </p:pic>
    </p:spTree>
    <p:extLst>
      <p:ext uri="{BB962C8B-B14F-4D97-AF65-F5344CB8AC3E}">
        <p14:creationId xmlns:p14="http://schemas.microsoft.com/office/powerpoint/2010/main" val="67851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Discrete Differential</a:t>
            </a:r>
          </a:p>
        </p:txBody>
      </p:sp>
      <p:sp>
        <p:nvSpPr>
          <p:cNvPr id="10" name="Text Placeholder 9"/>
          <p:cNvSpPr>
            <a:spLocks noGrp="1"/>
          </p:cNvSpPr>
          <p:nvPr>
            <p:ph type="body" idx="1"/>
          </p:nvPr>
        </p:nvSpPr>
        <p:spPr>
          <a:xfrm>
            <a:off x="839788" y="1681163"/>
            <a:ext cx="5157787" cy="423408"/>
          </a:xfrm>
        </p:spPr>
        <p:txBody>
          <a:bodyPr/>
          <a:lstStyle/>
          <a:p>
            <a:r>
              <a:rPr lang="en-US" dirty="0"/>
              <a:t>First Differential</a:t>
            </a:r>
          </a:p>
        </p:txBody>
      </p:sp>
      <mc:AlternateContent xmlns:mc="http://schemas.openxmlformats.org/markup-compatibility/2006" xmlns:a14="http://schemas.microsoft.com/office/drawing/2010/main">
        <mc:Choice Requires="a14">
          <p:sp>
            <p:nvSpPr>
              <p:cNvPr id="8" name="Content Placeholder 7"/>
              <p:cNvSpPr>
                <a:spLocks noGrp="1"/>
              </p:cNvSpPr>
              <p:nvPr>
                <p:ph sz="half" idx="2"/>
              </p:nvPr>
            </p:nvSpPr>
            <p:spPr>
              <a:xfrm>
                <a:off x="217715" y="2235200"/>
                <a:ext cx="5779862" cy="4209143"/>
              </a:xfrm>
            </p:spPr>
            <p:txBody>
              <a:bodyPr>
                <a:normAutofit fontScale="47500" lnSpcReduction="20000"/>
              </a:bodyPr>
              <a:lstStyle/>
              <a:p>
                <a14:m>
                  <m:oMath xmlns:m="http://schemas.openxmlformats.org/officeDocument/2006/math">
                    <m:r>
                      <a:rPr lang="en-US" sz="3800" b="1" i="1">
                        <a:latin typeface="Cambria Math" panose="02040503050406030204" pitchFamily="18" charset="0"/>
                      </a:rPr>
                      <m:t>𝑫𝒇</m:t>
                    </m:r>
                    <m:d>
                      <m:dPr>
                        <m:ctrlPr>
                          <a:rPr lang="en-US" sz="3800" b="1" i="1">
                            <a:latin typeface="Cambria Math" panose="02040503050406030204" pitchFamily="18" charset="0"/>
                          </a:rPr>
                        </m:ctrlPr>
                      </m:dPr>
                      <m:e>
                        <m:acc>
                          <m:accPr>
                            <m:chr m:val="⃗"/>
                            <m:ctrlPr>
                              <a:rPr lang="en-US" sz="3800" b="1" i="1">
                                <a:latin typeface="Cambria Math" panose="02040503050406030204" pitchFamily="18" charset="0"/>
                              </a:rPr>
                            </m:ctrlPr>
                          </m:accPr>
                          <m:e>
                            <m:r>
                              <a:rPr lang="en-US" sz="3800" b="1" i="1">
                                <a:latin typeface="Cambria Math" panose="02040503050406030204" pitchFamily="18" charset="0"/>
                              </a:rPr>
                              <m:t>𝒙</m:t>
                            </m:r>
                          </m:e>
                        </m:acc>
                        <m:r>
                          <a:rPr lang="en-US" sz="3800" b="1" i="1">
                            <a:latin typeface="Cambria Math" panose="02040503050406030204" pitchFamily="18" charset="0"/>
                          </a:rPr>
                          <m:t>,</m:t>
                        </m:r>
                        <m:acc>
                          <m:accPr>
                            <m:chr m:val="⃗"/>
                            <m:ctrlPr>
                              <a:rPr lang="en-US" sz="3800" b="1" i="1">
                                <a:latin typeface="Cambria Math" panose="02040503050406030204" pitchFamily="18" charset="0"/>
                              </a:rPr>
                            </m:ctrlPr>
                          </m:accPr>
                          <m:e>
                            <m:r>
                              <a:rPr lang="en-US" sz="3800" b="1" i="1">
                                <a:latin typeface="Cambria Math" panose="02040503050406030204" pitchFamily="18" charset="0"/>
                              </a:rPr>
                              <m:t>𝒂</m:t>
                            </m:r>
                          </m:e>
                        </m:acc>
                      </m:e>
                    </m:d>
                    <m:r>
                      <a:rPr lang="en-US" sz="3800" b="1" i="1">
                        <a:latin typeface="Cambria Math" panose="02040503050406030204" pitchFamily="18" charset="0"/>
                      </a:rPr>
                      <m:t>=</m:t>
                    </m:r>
                    <m:r>
                      <a:rPr lang="en-US" sz="3800" b="1" i="1">
                        <a:latin typeface="Cambria Math" panose="02040503050406030204" pitchFamily="18" charset="0"/>
                      </a:rPr>
                      <m:t>𝒇</m:t>
                    </m:r>
                    <m:d>
                      <m:dPr>
                        <m:ctrlPr>
                          <a:rPr lang="en-US" sz="3800" b="1" i="1">
                            <a:latin typeface="Cambria Math" panose="02040503050406030204" pitchFamily="18" charset="0"/>
                          </a:rPr>
                        </m:ctrlPr>
                      </m:dPr>
                      <m:e>
                        <m:acc>
                          <m:accPr>
                            <m:chr m:val="⃗"/>
                            <m:ctrlPr>
                              <a:rPr lang="en-US" sz="3800" b="1" i="1">
                                <a:latin typeface="Cambria Math" panose="02040503050406030204" pitchFamily="18" charset="0"/>
                              </a:rPr>
                            </m:ctrlPr>
                          </m:accPr>
                          <m:e>
                            <m:r>
                              <a:rPr lang="en-US" sz="3800" b="1" i="1">
                                <a:latin typeface="Cambria Math" panose="02040503050406030204" pitchFamily="18" charset="0"/>
                              </a:rPr>
                              <m:t>𝒙</m:t>
                            </m:r>
                          </m:e>
                        </m:acc>
                        <m:r>
                          <a:rPr lang="en-US" sz="3800" b="1" i="1">
                            <a:latin typeface="Cambria Math" panose="02040503050406030204" pitchFamily="18" charset="0"/>
                          </a:rPr>
                          <m:t>+</m:t>
                        </m:r>
                        <m:acc>
                          <m:accPr>
                            <m:chr m:val="⃗"/>
                            <m:ctrlPr>
                              <a:rPr lang="en-US" sz="3800" b="1" i="1">
                                <a:latin typeface="Cambria Math" panose="02040503050406030204" pitchFamily="18" charset="0"/>
                              </a:rPr>
                            </m:ctrlPr>
                          </m:accPr>
                          <m:e>
                            <m:r>
                              <a:rPr lang="en-US" sz="3800" b="1" i="1">
                                <a:latin typeface="Cambria Math" panose="02040503050406030204" pitchFamily="18" charset="0"/>
                              </a:rPr>
                              <m:t>𝒂</m:t>
                            </m:r>
                          </m:e>
                        </m:acc>
                      </m:e>
                    </m:d>
                    <m:r>
                      <a:rPr lang="en-US" sz="3800" b="1" i="1">
                        <a:latin typeface="Cambria Math" panose="02040503050406030204" pitchFamily="18" charset="0"/>
                      </a:rPr>
                      <m:t>−</m:t>
                    </m:r>
                    <m:r>
                      <a:rPr lang="en-US" sz="3800" b="1" i="1">
                        <a:latin typeface="Cambria Math" panose="02040503050406030204" pitchFamily="18" charset="0"/>
                      </a:rPr>
                      <m:t>𝒇</m:t>
                    </m:r>
                    <m:d>
                      <m:dPr>
                        <m:ctrlPr>
                          <a:rPr lang="en-US" sz="3800" b="1" i="1">
                            <a:latin typeface="Cambria Math" panose="02040503050406030204" pitchFamily="18" charset="0"/>
                          </a:rPr>
                        </m:ctrlPr>
                      </m:dPr>
                      <m:e>
                        <m:acc>
                          <m:accPr>
                            <m:chr m:val="⃗"/>
                            <m:ctrlPr>
                              <a:rPr lang="en-US" sz="3800" b="1" i="1">
                                <a:latin typeface="Cambria Math" panose="02040503050406030204" pitchFamily="18" charset="0"/>
                              </a:rPr>
                            </m:ctrlPr>
                          </m:accPr>
                          <m:e>
                            <m:r>
                              <a:rPr lang="en-US" sz="3800" b="1" i="1">
                                <a:latin typeface="Cambria Math" panose="02040503050406030204" pitchFamily="18" charset="0"/>
                              </a:rPr>
                              <m:t>𝒙</m:t>
                            </m:r>
                          </m:e>
                        </m:acc>
                      </m:e>
                    </m:d>
                    <m:r>
                      <a:rPr lang="en-US" sz="3800" b="1" i="1">
                        <a:latin typeface="Cambria Math" panose="02040503050406030204" pitchFamily="18" charset="0"/>
                      </a:rPr>
                      <m:t>−</m:t>
                    </m:r>
                    <m:r>
                      <a:rPr lang="en-US" sz="3800" b="1" i="1">
                        <a:latin typeface="Cambria Math" panose="02040503050406030204" pitchFamily="18" charset="0"/>
                      </a:rPr>
                      <m:t>𝒇</m:t>
                    </m:r>
                    <m:d>
                      <m:dPr>
                        <m:ctrlPr>
                          <a:rPr lang="en-US" sz="3800" b="1" i="1">
                            <a:latin typeface="Cambria Math" panose="02040503050406030204" pitchFamily="18" charset="0"/>
                          </a:rPr>
                        </m:ctrlPr>
                      </m:dPr>
                      <m:e>
                        <m:acc>
                          <m:accPr>
                            <m:chr m:val="⃗"/>
                            <m:ctrlPr>
                              <a:rPr lang="en-US" sz="3800" b="1" i="1">
                                <a:latin typeface="Cambria Math" panose="02040503050406030204" pitchFamily="18" charset="0"/>
                              </a:rPr>
                            </m:ctrlPr>
                          </m:accPr>
                          <m:e>
                            <m:r>
                              <a:rPr lang="en-US" sz="3800" b="1" i="1">
                                <a:latin typeface="Cambria Math" panose="02040503050406030204" pitchFamily="18" charset="0"/>
                              </a:rPr>
                              <m:t>𝒂</m:t>
                            </m:r>
                          </m:e>
                        </m:acc>
                      </m:e>
                    </m:d>
                    <m:r>
                      <a:rPr lang="en-US" sz="3800" b="1" i="1">
                        <a:latin typeface="Cambria Math" panose="02040503050406030204" pitchFamily="18" charset="0"/>
                      </a:rPr>
                      <m:t>+</m:t>
                    </m:r>
                    <m:r>
                      <a:rPr lang="en-US" sz="3800" b="1" i="1">
                        <a:latin typeface="Cambria Math" panose="02040503050406030204" pitchFamily="18" charset="0"/>
                      </a:rPr>
                      <m:t>𝒇</m:t>
                    </m:r>
                    <m:d>
                      <m:dPr>
                        <m:ctrlPr>
                          <a:rPr lang="en-US" sz="3800" b="1" i="1">
                            <a:latin typeface="Cambria Math" panose="02040503050406030204" pitchFamily="18" charset="0"/>
                          </a:rPr>
                        </m:ctrlPr>
                      </m:dPr>
                      <m:e>
                        <m:acc>
                          <m:accPr>
                            <m:chr m:val="⃗"/>
                            <m:ctrlPr>
                              <a:rPr lang="en-US" sz="3800" b="1" i="1">
                                <a:latin typeface="Cambria Math" panose="02040503050406030204" pitchFamily="18" charset="0"/>
                              </a:rPr>
                            </m:ctrlPr>
                          </m:accPr>
                          <m:e>
                            <m:r>
                              <a:rPr lang="en-US" sz="3800" b="1" i="1">
                                <a:latin typeface="Cambria Math" panose="02040503050406030204" pitchFamily="18" charset="0"/>
                              </a:rPr>
                              <m:t>𝟎</m:t>
                            </m:r>
                          </m:e>
                        </m:acc>
                      </m:e>
                    </m:d>
                  </m:oMath>
                </a14:m>
                <a:endParaRPr lang="en-US" sz="3800" b="1" dirty="0"/>
              </a:p>
              <a:p>
                <a:pPr lvl="1"/>
                <a:r>
                  <a:rPr lang="en-US" sz="3000" dirty="0"/>
                  <a:t>Used to attack quadratic ABC (Moody, Perlner, Smith-Tone 2014)</a:t>
                </a:r>
                <a:endParaRPr lang="en-US" sz="3400" dirty="0"/>
              </a:p>
              <a:p>
                <a:r>
                  <a:rPr lang="en-US" sz="3800" b="1" dirty="0"/>
                  <a:t>Its entries are the (symmetrized) coefficients of quadratic monomials in </a:t>
                </a:r>
                <a14:m>
                  <m:oMath xmlns:m="http://schemas.openxmlformats.org/officeDocument/2006/math">
                    <m:r>
                      <a:rPr lang="en-US" sz="3800" b="1" i="1" smtClean="0">
                        <a:latin typeface="Cambria Math" panose="02040503050406030204" pitchFamily="18" charset="0"/>
                      </a:rPr>
                      <m:t>𝒇</m:t>
                    </m:r>
                  </m:oMath>
                </a14:m>
                <a:r>
                  <a:rPr lang="en-US" sz="3800" b="1" dirty="0"/>
                  <a:t>.</a:t>
                </a:r>
              </a:p>
              <a:p>
                <a:pPr marL="457200" lvl="1"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𝑓</m:t>
                      </m:r>
                      <m:d>
                        <m:dPr>
                          <m:ctrlPr>
                            <a:rPr lang="en-US" sz="2900" i="1">
                              <a:latin typeface="Cambria Math" panose="02040503050406030204" pitchFamily="18" charset="0"/>
                            </a:rPr>
                          </m:ctrlPr>
                        </m:dPr>
                        <m:e>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e>
                      </m:d>
                      <m:r>
                        <a:rPr lang="en-US" sz="2900">
                          <a:latin typeface="Cambria Math" panose="02040503050406030204" pitchFamily="18" charset="0"/>
                        </a:rPr>
                        <m:t>= </m:t>
                      </m:r>
                      <m:nary>
                        <m:naryPr>
                          <m:chr m:val="∑"/>
                          <m:supHide m:val="on"/>
                          <m:ctrlPr>
                            <a:rPr lang="en-US" sz="2900" i="1">
                              <a:latin typeface="Cambria Math" panose="02040503050406030204" pitchFamily="18" charset="0"/>
                            </a:rPr>
                          </m:ctrlPr>
                        </m:naryPr>
                        <m:sub>
                          <m:r>
                            <m:rPr>
                              <m:brk m:alnAt="7"/>
                            </m:rPr>
                            <a:rPr lang="en-US" sz="2900" i="1">
                              <a:latin typeface="Cambria Math" panose="02040503050406030204" pitchFamily="18" charset="0"/>
                            </a:rPr>
                            <m:t>𝑖</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rPr>
                            <m:t>𝑗</m:t>
                          </m:r>
                        </m:sub>
                        <m:sup/>
                        <m:e>
                          <m:sSub>
                            <m:sSubPr>
                              <m:ctrlPr>
                                <a:rPr lang="en-US" sz="2900" i="1">
                                  <a:latin typeface="Cambria Math" panose="02040503050406030204" pitchFamily="18" charset="0"/>
                                </a:rPr>
                              </m:ctrlPr>
                            </m:sSubPr>
                            <m:e>
                              <m:r>
                                <a:rPr lang="en-US" sz="2900" b="0" i="1" smtClean="0">
                                  <a:latin typeface="Cambria Math" panose="02040503050406030204" pitchFamily="18" charset="0"/>
                                </a:rPr>
                                <m:t>𝑐</m:t>
                              </m:r>
                            </m:e>
                            <m:sub>
                              <m:r>
                                <a:rPr lang="en-US" sz="2900" i="1">
                                  <a:latin typeface="Cambria Math" panose="02040503050406030204" pitchFamily="18" charset="0"/>
                                </a:rPr>
                                <m:t>𝑖𝑗</m:t>
                              </m:r>
                            </m:sub>
                          </m:sSub>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𝑖</m:t>
                              </m:r>
                            </m:sub>
                          </m:sSub>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𝑗</m:t>
                              </m:r>
                            </m:sub>
                          </m:sSub>
                        </m:e>
                      </m:nary>
                    </m:oMath>
                  </m:oMathPara>
                </a14:m>
                <a:endParaRPr lang="en-US" sz="290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sz="2900">
                          <a:latin typeface="Cambria Math" panose="02040503050406030204" pitchFamily="18" charset="0"/>
                        </a:rPr>
                        <m:t>⇒</m:t>
                      </m:r>
                      <m:r>
                        <a:rPr lang="en-US" sz="2900" b="0" i="1" smtClean="0">
                          <a:latin typeface="Cambria Math" panose="02040503050406030204" pitchFamily="18" charset="0"/>
                        </a:rPr>
                        <m:t>𝐷</m:t>
                      </m:r>
                      <m:r>
                        <a:rPr lang="en-US" sz="2900" i="1">
                          <a:latin typeface="Cambria Math" panose="02040503050406030204" pitchFamily="18" charset="0"/>
                        </a:rPr>
                        <m:t>𝑓</m:t>
                      </m:r>
                      <m:d>
                        <m:dPr>
                          <m:ctrlPr>
                            <a:rPr lang="en-US" sz="2900" i="1">
                              <a:latin typeface="Cambria Math" panose="02040503050406030204" pitchFamily="18" charset="0"/>
                            </a:rPr>
                          </m:ctrlPr>
                        </m:dPr>
                        <m:e>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r>
                            <a:rPr lang="en-US" sz="2900" i="1">
                              <a:latin typeface="Cambria Math" panose="02040503050406030204" pitchFamily="18" charset="0"/>
                            </a:rPr>
                            <m:t>,</m:t>
                          </m:r>
                          <m:acc>
                            <m:accPr>
                              <m:chr m:val="⃗"/>
                              <m:ctrlPr>
                                <a:rPr lang="en-US" sz="2900" i="1">
                                  <a:latin typeface="Cambria Math" panose="02040503050406030204" pitchFamily="18" charset="0"/>
                                </a:rPr>
                              </m:ctrlPr>
                            </m:accPr>
                            <m:e>
                              <m:r>
                                <a:rPr lang="en-US" sz="2900" i="1">
                                  <a:latin typeface="Cambria Math" panose="02040503050406030204" pitchFamily="18" charset="0"/>
                                </a:rPr>
                                <m:t>𝑎</m:t>
                              </m:r>
                            </m:e>
                          </m:acc>
                        </m:e>
                      </m:d>
                      <m:r>
                        <a:rPr lang="en-US" sz="2900">
                          <a:latin typeface="Cambria Math" panose="02040503050406030204" pitchFamily="18" charset="0"/>
                        </a:rPr>
                        <m:t>= </m:t>
                      </m:r>
                      <m:nary>
                        <m:naryPr>
                          <m:chr m:val="∑"/>
                          <m:supHide m:val="on"/>
                          <m:ctrlPr>
                            <a:rPr lang="en-US" sz="2900" i="1">
                              <a:latin typeface="Cambria Math" panose="02040503050406030204" pitchFamily="18" charset="0"/>
                            </a:rPr>
                          </m:ctrlPr>
                        </m:naryPr>
                        <m:sub>
                          <m:r>
                            <m:rPr>
                              <m:brk m:alnAt="7"/>
                            </m:rPr>
                            <a:rPr lang="en-US" sz="2900" i="1">
                              <a:latin typeface="Cambria Math" panose="02040503050406030204" pitchFamily="18" charset="0"/>
                            </a:rPr>
                            <m:t>𝑖</m:t>
                          </m:r>
                          <m:r>
                            <a:rPr lang="en-US" sz="2900" b="0" i="1" smtClean="0">
                              <a:latin typeface="Cambria Math" panose="02040503050406030204" pitchFamily="18" charset="0"/>
                            </a:rPr>
                            <m:t>,</m:t>
                          </m:r>
                          <m:r>
                            <a:rPr lang="en-US" sz="2900" i="1">
                              <a:latin typeface="Cambria Math" panose="02040503050406030204" pitchFamily="18" charset="0"/>
                            </a:rPr>
                            <m:t>𝑗</m:t>
                          </m:r>
                        </m:sub>
                        <m:sup/>
                        <m:e>
                          <m:r>
                            <a:rPr lang="en-US" sz="2900" i="1">
                              <a:latin typeface="Cambria Math" panose="02040503050406030204" pitchFamily="18" charset="0"/>
                            </a:rPr>
                            <m:t>(</m:t>
                          </m:r>
                          <m:sSub>
                            <m:sSubPr>
                              <m:ctrlPr>
                                <a:rPr lang="en-US" sz="2900" i="1">
                                  <a:latin typeface="Cambria Math" panose="02040503050406030204" pitchFamily="18" charset="0"/>
                                </a:rPr>
                              </m:ctrlPr>
                            </m:sSubPr>
                            <m:e>
                              <m:sSup>
                                <m:sSupPr>
                                  <m:ctrlPr>
                                    <a:rPr lang="en-US" sz="2900" i="1">
                                      <a:latin typeface="Cambria Math" panose="02040503050406030204" pitchFamily="18" charset="0"/>
                                    </a:rPr>
                                  </m:ctrlPr>
                                </m:sSupPr>
                                <m:e>
                                  <m:r>
                                    <a:rPr lang="en-US" sz="2900" i="1">
                                      <a:latin typeface="Cambria Math" panose="02040503050406030204" pitchFamily="18" charset="0"/>
                                    </a:rPr>
                                    <m:t>𝐷</m:t>
                                  </m:r>
                                </m:e>
                                <m:sup>
                                  <m:r>
                                    <a:rPr lang="en-US" sz="2900" i="1">
                                      <a:latin typeface="Cambria Math" panose="02040503050406030204" pitchFamily="18" charset="0"/>
                                    </a:rPr>
                                    <m:t>2</m:t>
                                  </m:r>
                                </m:sup>
                              </m:sSup>
                              <m:r>
                                <a:rPr lang="en-US" sz="2900" i="1">
                                  <a:latin typeface="Cambria Math" panose="02040503050406030204" pitchFamily="18" charset="0"/>
                                </a:rPr>
                                <m:t>𝑓</m:t>
                              </m:r>
                              <m:r>
                                <a:rPr lang="en-US" sz="2900" i="1">
                                  <a:latin typeface="Cambria Math" panose="02040503050406030204" pitchFamily="18" charset="0"/>
                                </a:rPr>
                                <m:t>)</m:t>
                              </m:r>
                            </m:e>
                            <m:sub>
                              <m:r>
                                <a:rPr lang="en-US" sz="2900" i="1">
                                  <a:latin typeface="Cambria Math" panose="02040503050406030204" pitchFamily="18" charset="0"/>
                                </a:rPr>
                                <m:t>𝑖𝑗</m:t>
                              </m:r>
                            </m:sub>
                          </m:sSub>
                          <m:sSub>
                            <m:sSubPr>
                              <m:ctrlPr>
                                <a:rPr lang="en-US" sz="2900" i="1">
                                  <a:latin typeface="Cambria Math" panose="02040503050406030204" pitchFamily="18" charset="0"/>
                                </a:rPr>
                              </m:ctrlPr>
                            </m:sSubPr>
                            <m:e>
                              <m:r>
                                <a:rPr lang="en-US" sz="2900" b="0" i="1" smtClean="0">
                                  <a:latin typeface="Cambria Math" panose="02040503050406030204" pitchFamily="18" charset="0"/>
                                </a:rPr>
                                <m:t>𝑥</m:t>
                              </m:r>
                            </m:e>
                            <m:sub>
                              <m:r>
                                <a:rPr lang="en-US" sz="2900" i="1">
                                  <a:latin typeface="Cambria Math" panose="02040503050406030204" pitchFamily="18" charset="0"/>
                                </a:rPr>
                                <m:t>𝑖</m:t>
                              </m:r>
                            </m:sub>
                          </m:sSub>
                          <m:sSub>
                            <m:sSubPr>
                              <m:ctrlPr>
                                <a:rPr lang="en-US" sz="2900" i="1">
                                  <a:latin typeface="Cambria Math" panose="02040503050406030204" pitchFamily="18" charset="0"/>
                                </a:rPr>
                              </m:ctrlPr>
                            </m:sSubPr>
                            <m:e>
                              <m:r>
                                <a:rPr lang="en-US" sz="2900" b="0" i="1" smtClean="0">
                                  <a:latin typeface="Cambria Math" panose="02040503050406030204" pitchFamily="18" charset="0"/>
                                </a:rPr>
                                <m:t>𝑎</m:t>
                              </m:r>
                            </m:e>
                            <m:sub>
                              <m:r>
                                <a:rPr lang="en-US" sz="2900" i="1">
                                  <a:latin typeface="Cambria Math" panose="02040503050406030204" pitchFamily="18" charset="0"/>
                                </a:rPr>
                                <m:t>𝑗</m:t>
                              </m:r>
                            </m:sub>
                          </m:sSub>
                        </m:e>
                      </m:nary>
                      <m:r>
                        <a:rPr lang="en-US" sz="2900" i="1">
                          <a:latin typeface="Cambria Math" panose="02040503050406030204" pitchFamily="18" charset="0"/>
                        </a:rPr>
                        <m:t>;</m:t>
                      </m:r>
                    </m:oMath>
                  </m:oMathPara>
                </a14:m>
                <a:endParaRPr lang="en-US" sz="2900" dirty="0"/>
              </a:p>
              <a:p>
                <a:pPr marL="457200" lvl="1" indent="0">
                  <a:buNone/>
                </a:pPr>
                <a14:m>
                  <m:oMathPara xmlns:m="http://schemas.openxmlformats.org/officeDocument/2006/math">
                    <m:oMathParaPr>
                      <m:jc m:val="centerGroup"/>
                    </m:oMathParaPr>
                    <m:oMath xmlns:m="http://schemas.openxmlformats.org/officeDocument/2006/math">
                      <m:sSub>
                        <m:sSubPr>
                          <m:ctrlPr>
                            <a:rPr lang="en-US" sz="2900" i="1">
                              <a:latin typeface="Cambria Math" panose="02040503050406030204" pitchFamily="18" charset="0"/>
                            </a:rPr>
                          </m:ctrlPr>
                        </m:sSubPr>
                        <m:e>
                          <m:sSup>
                            <m:sSupPr>
                              <m:ctrlPr>
                                <a:rPr lang="en-US" sz="2900" i="1">
                                  <a:latin typeface="Cambria Math" panose="02040503050406030204" pitchFamily="18" charset="0"/>
                                </a:rPr>
                              </m:ctrlPr>
                            </m:sSupPr>
                            <m:e>
                              <m:r>
                                <a:rPr lang="en-US" sz="2900" i="1">
                                  <a:latin typeface="Cambria Math" panose="02040503050406030204" pitchFamily="18" charset="0"/>
                                </a:rPr>
                                <m:t>(</m:t>
                              </m:r>
                              <m:r>
                                <a:rPr lang="en-US" sz="2900" i="1">
                                  <a:latin typeface="Cambria Math" panose="02040503050406030204" pitchFamily="18" charset="0"/>
                                </a:rPr>
                                <m:t>𝐷</m:t>
                              </m:r>
                            </m:e>
                            <m:sup>
                              <m:r>
                                <a:rPr lang="en-US" sz="2900" i="1">
                                  <a:latin typeface="Cambria Math" panose="02040503050406030204" pitchFamily="18" charset="0"/>
                                </a:rPr>
                                <m:t>2</m:t>
                              </m:r>
                            </m:sup>
                          </m:sSup>
                          <m:r>
                            <a:rPr lang="en-US" sz="2900" i="1">
                              <a:latin typeface="Cambria Math" panose="02040503050406030204" pitchFamily="18" charset="0"/>
                            </a:rPr>
                            <m:t>𝑓</m:t>
                          </m:r>
                          <m:r>
                            <a:rPr lang="en-US" sz="2900" i="1">
                              <a:latin typeface="Cambria Math" panose="02040503050406030204" pitchFamily="18" charset="0"/>
                            </a:rPr>
                            <m:t>)</m:t>
                          </m:r>
                        </m:e>
                        <m:sub>
                          <m:r>
                            <a:rPr lang="en-US" sz="2900" i="1">
                              <a:latin typeface="Cambria Math" panose="02040503050406030204" pitchFamily="18" charset="0"/>
                            </a:rPr>
                            <m:t>𝑖𝑗</m:t>
                          </m:r>
                        </m:sub>
                      </m:sSub>
                      <m:r>
                        <a:rPr lang="en-US" sz="2900">
                          <a:latin typeface="Cambria Math" panose="02040503050406030204" pitchFamily="18" charset="0"/>
                        </a:rPr>
                        <m:t>=</m:t>
                      </m:r>
                      <m:d>
                        <m:dPr>
                          <m:begChr m:val="{"/>
                          <m:endChr m:val=""/>
                          <m:ctrlPr>
                            <a:rPr lang="en-US" sz="2900" i="1">
                              <a:latin typeface="Cambria Math" panose="02040503050406030204" pitchFamily="18" charset="0"/>
                            </a:rPr>
                          </m:ctrlPr>
                        </m:dPr>
                        <m:e>
                          <m:m>
                            <m:mPr>
                              <m:mcs>
                                <m:mc>
                                  <m:mcPr>
                                    <m:count m:val="1"/>
                                    <m:mcJc m:val="center"/>
                                  </m:mcPr>
                                </m:mc>
                              </m:mcs>
                              <m:ctrlPr>
                                <a:rPr lang="en-US" sz="2900" i="1">
                                  <a:latin typeface="Cambria Math" panose="02040503050406030204" pitchFamily="18" charset="0"/>
                                </a:rPr>
                              </m:ctrlPr>
                            </m:mPr>
                            <m:mr>
                              <m:e>
                                <m:m>
                                  <m:mPr>
                                    <m:mcs>
                                      <m:mc>
                                        <m:mcPr>
                                          <m:count m:val="2"/>
                                          <m:mcJc m:val="center"/>
                                        </m:mcPr>
                                      </m:mc>
                                    </m:mcs>
                                    <m:ctrlPr>
                                      <a:rPr lang="en-US" sz="2900" i="1">
                                        <a:latin typeface="Cambria Math" panose="02040503050406030204" pitchFamily="18" charset="0"/>
                                      </a:rPr>
                                    </m:ctrlPr>
                                  </m:mPr>
                                  <m:mr>
                                    <m:e>
                                      <m:sSub>
                                        <m:sSubPr>
                                          <m:ctrlPr>
                                            <a:rPr lang="en-US" sz="2900" i="1" smtClean="0">
                                              <a:latin typeface="Cambria Math" panose="02040503050406030204" pitchFamily="18" charset="0"/>
                                            </a:rPr>
                                          </m:ctrlPr>
                                        </m:sSubPr>
                                        <m:e>
                                          <m:r>
                                            <a:rPr lang="en-US" sz="2900" i="1">
                                              <a:latin typeface="Cambria Math" panose="02040503050406030204" pitchFamily="18" charset="0"/>
                                            </a:rPr>
                                            <m:t>𝑐</m:t>
                                          </m:r>
                                        </m:e>
                                        <m:sub>
                                          <m:r>
                                            <a:rPr lang="en-US" sz="2900" i="1">
                                              <a:latin typeface="Cambria Math" panose="02040503050406030204" pitchFamily="18" charset="0"/>
                                            </a:rPr>
                                            <m:t>𝑖𝑗</m:t>
                                          </m:r>
                                        </m:sub>
                                      </m:sSub>
                                    </m:e>
                                    <m:e>
                                      <m:r>
                                        <a:rPr lang="en-US" sz="2900" i="1">
                                          <a:latin typeface="Cambria Math" panose="02040503050406030204" pitchFamily="18" charset="0"/>
                                        </a:rPr>
                                        <m:t>𝑖</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𝑗</m:t>
                                      </m:r>
                                    </m:e>
                                  </m:mr>
                                </m:m>
                              </m:e>
                            </m:mr>
                            <m:mr>
                              <m:e>
                                <m:m>
                                  <m:mPr>
                                    <m:mcs>
                                      <m:mc>
                                        <m:mcPr>
                                          <m:count m:val="2"/>
                                          <m:mcJc m:val="center"/>
                                        </m:mcPr>
                                      </m:mc>
                                    </m:mcs>
                                    <m:ctrlPr>
                                      <a:rPr lang="en-US" sz="2900" i="1">
                                        <a:latin typeface="Cambria Math" panose="02040503050406030204" pitchFamily="18" charset="0"/>
                                      </a:rPr>
                                    </m:ctrlPr>
                                  </m:mPr>
                                  <m:mr>
                                    <m:e>
                                      <m:sSub>
                                        <m:sSubPr>
                                          <m:ctrlPr>
                                            <a:rPr lang="en-US" sz="2900" i="1">
                                              <a:latin typeface="Cambria Math" panose="02040503050406030204" pitchFamily="18" charset="0"/>
                                            </a:rPr>
                                          </m:ctrlPr>
                                        </m:sSubPr>
                                        <m:e>
                                          <m:r>
                                            <a:rPr lang="en-US" sz="2900" i="1">
                                              <a:latin typeface="Cambria Math" panose="02040503050406030204" pitchFamily="18" charset="0"/>
                                            </a:rPr>
                                            <m:t>2</m:t>
                                          </m:r>
                                          <m:r>
                                            <a:rPr lang="en-US" sz="2900" i="1">
                                              <a:latin typeface="Cambria Math" panose="02040503050406030204" pitchFamily="18" charset="0"/>
                                            </a:rPr>
                                            <m:t>𝑐</m:t>
                                          </m:r>
                                        </m:e>
                                        <m:sub>
                                          <m:r>
                                            <a:rPr lang="en-US" sz="2900" i="1">
                                              <a:latin typeface="Cambria Math" panose="02040503050406030204" pitchFamily="18" charset="0"/>
                                            </a:rPr>
                                            <m:t>𝑖𝑗</m:t>
                                          </m:r>
                                        </m:sub>
                                      </m:sSub>
                                    </m:e>
                                    <m:e>
                                      <m:r>
                                        <a:rPr lang="en-US" sz="2900" i="1">
                                          <a:latin typeface="Cambria Math" panose="02040503050406030204" pitchFamily="18" charset="0"/>
                                        </a:rPr>
                                        <m:t>𝑖</m:t>
                                      </m:r>
                                      <m:r>
                                        <a:rPr lang="en-US" sz="2900" i="1">
                                          <a:latin typeface="Cambria Math" panose="02040503050406030204" pitchFamily="18" charset="0"/>
                                        </a:rPr>
                                        <m:t>=</m:t>
                                      </m:r>
                                      <m:r>
                                        <a:rPr lang="en-US" sz="2900" i="1">
                                          <a:latin typeface="Cambria Math" panose="02040503050406030204" pitchFamily="18" charset="0"/>
                                        </a:rPr>
                                        <m:t>𝑗</m:t>
                                      </m:r>
                                    </m:e>
                                  </m:mr>
                                </m:m>
                              </m:e>
                            </m:mr>
                          </m:m>
                        </m:e>
                      </m:d>
                    </m:oMath>
                  </m:oMathPara>
                </a14:m>
                <a:endParaRPr lang="en-US" sz="2900" dirty="0"/>
              </a:p>
              <a:p>
                <a:endParaRPr lang="en-US" sz="3800" b="1" i="1" dirty="0">
                  <a:latin typeface="Cambria Math" panose="02040503050406030204" pitchFamily="18" charset="0"/>
                </a:endParaRPr>
              </a:p>
              <a:p>
                <a14:m>
                  <m:oMath xmlns:m="http://schemas.openxmlformats.org/officeDocument/2006/math">
                    <m:r>
                      <a:rPr lang="en-US" sz="3800" b="1" i="1" smtClean="0">
                        <a:latin typeface="Cambria Math" panose="02040503050406030204" pitchFamily="18" charset="0"/>
                      </a:rPr>
                      <m:t>𝑫</m:t>
                    </m:r>
                    <m:r>
                      <a:rPr lang="en-US" sz="3800" b="1" i="1">
                        <a:latin typeface="Cambria Math" panose="02040503050406030204" pitchFamily="18" charset="0"/>
                      </a:rPr>
                      <m:t>𝒇</m:t>
                    </m:r>
                  </m:oMath>
                </a14:m>
                <a:r>
                  <a:rPr lang="en-US" sz="3800" b="1" dirty="0"/>
                  <a:t> is a 2-tensor: </a:t>
                </a:r>
                <a:r>
                  <a:rPr lang="en-US" sz="3800" b="1" dirty="0" err="1"/>
                  <a:t>i.e</a:t>
                </a:r>
                <a:r>
                  <a:rPr lang="en-US" sz="3800" b="1" dirty="0"/>
                  <a:t> for linear maps/ changes of basis </a:t>
                </a:r>
                <a14:m>
                  <m:oMath xmlns:m="http://schemas.openxmlformats.org/officeDocument/2006/math">
                    <m:r>
                      <a:rPr lang="en-US" sz="3800" b="1" i="1" dirty="0">
                        <a:latin typeface="Cambria Math" panose="02040503050406030204" pitchFamily="18" charset="0"/>
                      </a:rPr>
                      <m:t>𝑼</m:t>
                    </m:r>
                  </m:oMath>
                </a14:m>
                <a:r>
                  <a:rPr lang="en-US" sz="3800" b="1" dirty="0"/>
                  <a:t>:</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sSup>
                        <m:sSupPr>
                          <m:ctrlPr>
                            <a:rPr lang="en-US" sz="2900" i="1">
                              <a:latin typeface="Cambria Math" panose="02040503050406030204" pitchFamily="18" charset="0"/>
                            </a:rPr>
                          </m:ctrlPr>
                        </m:sSupPr>
                        <m:e>
                          <m:r>
                            <a:rPr lang="en-US" sz="2900" i="1">
                              <a:latin typeface="Cambria Math" panose="02040503050406030204" pitchFamily="18" charset="0"/>
                            </a:rPr>
                            <m:t>𝑓</m:t>
                          </m:r>
                        </m:e>
                        <m:sup>
                          <m:r>
                            <a:rPr lang="en-US" sz="2900" i="1">
                              <a:latin typeface="Cambria Math" panose="02040503050406030204" pitchFamily="18" charset="0"/>
                            </a:rPr>
                            <m:t>′</m:t>
                          </m:r>
                        </m:sup>
                      </m:sSup>
                      <m:d>
                        <m:dPr>
                          <m:ctrlPr>
                            <a:rPr lang="en-US" sz="2900" i="1">
                              <a:latin typeface="Cambria Math" panose="02040503050406030204" pitchFamily="18" charset="0"/>
                            </a:rPr>
                          </m:ctrlPr>
                        </m:dPr>
                        <m:e>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e>
                      </m:d>
                      <m:r>
                        <a:rPr lang="en-US" sz="2900" i="1">
                          <a:latin typeface="Cambria Math" panose="02040503050406030204" pitchFamily="18" charset="0"/>
                        </a:rPr>
                        <m:t>=</m:t>
                      </m:r>
                      <m:r>
                        <a:rPr lang="en-US" sz="2900" i="1">
                          <a:latin typeface="Cambria Math" panose="02040503050406030204" pitchFamily="18" charset="0"/>
                        </a:rPr>
                        <m:t>𝑓</m:t>
                      </m:r>
                      <m:d>
                        <m:dPr>
                          <m:ctrlPr>
                            <a:rPr lang="en-US" sz="2900" i="1">
                              <a:latin typeface="Cambria Math" panose="02040503050406030204" pitchFamily="18" charset="0"/>
                            </a:rPr>
                          </m:ctrlPr>
                        </m:dPr>
                        <m:e>
                          <m:r>
                            <a:rPr lang="en-US" sz="2900" i="1">
                              <a:latin typeface="Cambria Math" panose="02040503050406030204" pitchFamily="18" charset="0"/>
                            </a:rPr>
                            <m:t>𝑈</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e>
                      </m:d>
                    </m:oMath>
                  </m:oMathPara>
                </a14:m>
                <a:endParaRPr lang="en-US" sz="2900" i="1" dirty="0">
                  <a:latin typeface="Cambria Math" panose="02040503050406030204" pitchFamily="18" charset="0"/>
                </a:endParaRPr>
              </a:p>
              <a:p>
                <a:pPr marL="457200" lvl="1" indent="0">
                  <a:buNone/>
                </a:pPr>
                <a:endParaRPr lang="en-US" sz="290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m:t>
                      </m:r>
                      <m:r>
                        <a:rPr lang="en-US" sz="2900" b="0" i="1" smtClean="0">
                          <a:latin typeface="Cambria Math" panose="02040503050406030204" pitchFamily="18" charset="0"/>
                        </a:rPr>
                        <m:t>𝐷</m:t>
                      </m:r>
                      <m:r>
                        <a:rPr lang="en-US" sz="2900" i="1">
                          <a:latin typeface="Cambria Math" panose="02040503050406030204" pitchFamily="18" charset="0"/>
                        </a:rPr>
                        <m:t>𝑓</m:t>
                      </m:r>
                      <m:r>
                        <a:rPr lang="en-US" sz="2900" i="1">
                          <a:latin typeface="Cambria Math" panose="02040503050406030204" pitchFamily="18" charset="0"/>
                        </a:rPr>
                        <m:t>′</m:t>
                      </m:r>
                      <m:d>
                        <m:dPr>
                          <m:ctrlPr>
                            <a:rPr lang="en-US" sz="2900" i="1">
                              <a:latin typeface="Cambria Math" panose="02040503050406030204" pitchFamily="18" charset="0"/>
                            </a:rPr>
                          </m:ctrlPr>
                        </m:dPr>
                        <m:e>
                          <m:acc>
                            <m:accPr>
                              <m:chr m:val="⃗"/>
                              <m:ctrlPr>
                                <a:rPr lang="en-US" sz="3200" i="1">
                                  <a:latin typeface="Cambria Math" panose="02040503050406030204" pitchFamily="18" charset="0"/>
                                </a:rPr>
                              </m:ctrlPr>
                            </m:accPr>
                            <m:e>
                              <m:r>
                                <a:rPr lang="en-US" sz="3200" b="0" i="1">
                                  <a:latin typeface="Cambria Math" panose="02040503050406030204" pitchFamily="18" charset="0"/>
                                </a:rPr>
                                <m:t>𝑥</m:t>
                              </m:r>
                            </m:e>
                          </m:acc>
                          <m:r>
                            <a:rPr lang="en-US" sz="3200" b="0" i="1">
                              <a:latin typeface="Cambria Math" panose="02040503050406030204" pitchFamily="18" charset="0"/>
                            </a:rPr>
                            <m:t>,</m:t>
                          </m:r>
                          <m:acc>
                            <m:accPr>
                              <m:chr m:val="⃗"/>
                              <m:ctrlPr>
                                <a:rPr lang="en-US" sz="3200" i="1">
                                  <a:latin typeface="Cambria Math" panose="02040503050406030204" pitchFamily="18" charset="0"/>
                                </a:rPr>
                              </m:ctrlPr>
                            </m:accPr>
                            <m:e>
                              <m:r>
                                <a:rPr lang="en-US" sz="3200" b="0" i="1">
                                  <a:latin typeface="Cambria Math" panose="02040503050406030204" pitchFamily="18" charset="0"/>
                                </a:rPr>
                                <m:t>𝑎</m:t>
                              </m:r>
                            </m:e>
                          </m:acc>
                        </m:e>
                      </m:d>
                      <m:r>
                        <a:rPr lang="en-US" sz="2900">
                          <a:latin typeface="Cambria Math" panose="02040503050406030204" pitchFamily="18" charset="0"/>
                        </a:rPr>
                        <m:t>=</m:t>
                      </m:r>
                      <m:r>
                        <a:rPr lang="en-US" sz="2900" b="0" i="1" smtClean="0">
                          <a:latin typeface="Cambria Math" panose="02040503050406030204" pitchFamily="18" charset="0"/>
                        </a:rPr>
                        <m:t>𝐷</m:t>
                      </m:r>
                      <m:r>
                        <a:rPr lang="en-US" sz="2900" i="1">
                          <a:latin typeface="Cambria Math" panose="02040503050406030204" pitchFamily="18" charset="0"/>
                        </a:rPr>
                        <m:t>𝑓</m:t>
                      </m:r>
                      <m:r>
                        <a:rPr lang="en-US" sz="2900" i="1">
                          <a:latin typeface="Cambria Math" panose="02040503050406030204" pitchFamily="18" charset="0"/>
                        </a:rPr>
                        <m:t>(</m:t>
                      </m:r>
                      <m:r>
                        <a:rPr lang="en-US" sz="2900" i="1">
                          <a:latin typeface="Cambria Math" panose="02040503050406030204" pitchFamily="18" charset="0"/>
                        </a:rPr>
                        <m:t>𝑈</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r>
                        <a:rPr lang="en-US" sz="2900" b="0" i="1" smtClean="0">
                          <a:latin typeface="Cambria Math" panose="02040503050406030204" pitchFamily="18" charset="0"/>
                        </a:rPr>
                        <m:t>,</m:t>
                      </m:r>
                      <m:r>
                        <a:rPr lang="en-US" sz="2900" i="1">
                          <a:latin typeface="Cambria Math" panose="02040503050406030204" pitchFamily="18" charset="0"/>
                        </a:rPr>
                        <m:t>𝑈</m:t>
                      </m:r>
                      <m:acc>
                        <m:accPr>
                          <m:chr m:val="⃗"/>
                          <m:ctrlPr>
                            <a:rPr lang="en-US" sz="2900" i="1">
                              <a:latin typeface="Cambria Math" panose="02040503050406030204" pitchFamily="18" charset="0"/>
                            </a:rPr>
                          </m:ctrlPr>
                        </m:accPr>
                        <m:e>
                          <m:r>
                            <a:rPr lang="en-US" sz="2900" i="1">
                              <a:latin typeface="Cambria Math" panose="02040503050406030204" pitchFamily="18" charset="0"/>
                            </a:rPr>
                            <m:t>𝑎</m:t>
                          </m:r>
                        </m:e>
                      </m:acc>
                      <m:r>
                        <a:rPr lang="en-US" sz="2900" i="1">
                          <a:latin typeface="Cambria Math" panose="02040503050406030204" pitchFamily="18" charset="0"/>
                        </a:rPr>
                        <m:t>)</m:t>
                      </m:r>
                    </m:oMath>
                  </m:oMathPara>
                </a14:m>
                <a:endParaRPr lang="en-US" sz="2900" dirty="0"/>
              </a:p>
              <a:p>
                <a:endParaRPr lang="en-US" sz="3400" dirty="0"/>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half" idx="2"/>
              </p:nvPr>
            </p:nvSpPr>
            <p:spPr>
              <a:xfrm>
                <a:off x="217715" y="2235200"/>
                <a:ext cx="5779862" cy="4209143"/>
              </a:xfrm>
              <a:blipFill>
                <a:blip r:embed="rId2"/>
                <a:stretch>
                  <a:fillRect l="-738" t="-145" b="-4493"/>
                </a:stretch>
              </a:blipFill>
            </p:spPr>
            <p:txBody>
              <a:bodyPr/>
              <a:lstStyle/>
              <a:p>
                <a:r>
                  <a:rPr lang="en-US">
                    <a:noFill/>
                  </a:rPr>
                  <a:t> </a:t>
                </a:r>
              </a:p>
            </p:txBody>
          </p:sp>
        </mc:Fallback>
      </mc:AlternateContent>
      <p:sp>
        <p:nvSpPr>
          <p:cNvPr id="11" name="Text Placeholder 10"/>
          <p:cNvSpPr>
            <a:spLocks noGrp="1"/>
          </p:cNvSpPr>
          <p:nvPr>
            <p:ph type="body" sz="quarter" idx="3"/>
          </p:nvPr>
        </p:nvSpPr>
        <p:spPr>
          <a:xfrm>
            <a:off x="6172200" y="1681163"/>
            <a:ext cx="5183188" cy="423408"/>
          </a:xfrm>
        </p:spPr>
        <p:txBody>
          <a:bodyPr/>
          <a:lstStyle/>
          <a:p>
            <a:r>
              <a:rPr lang="en-US" dirty="0"/>
              <a:t>Second Differential</a:t>
            </a:r>
          </a:p>
        </p:txBody>
      </p:sp>
      <mc:AlternateContent xmlns:mc="http://schemas.openxmlformats.org/markup-compatibility/2006" xmlns:a14="http://schemas.microsoft.com/office/drawing/2010/main">
        <mc:Choice Requires="a14">
          <p:sp>
            <p:nvSpPr>
              <p:cNvPr id="12" name="Content Placeholder 11"/>
              <p:cNvSpPr>
                <a:spLocks noGrp="1"/>
              </p:cNvSpPr>
              <p:nvPr>
                <p:ph sz="quarter" idx="4"/>
              </p:nvPr>
            </p:nvSpPr>
            <p:spPr>
              <a:xfrm>
                <a:off x="6172198" y="2235200"/>
                <a:ext cx="6019801" cy="4209143"/>
              </a:xfrm>
            </p:spPr>
            <p:txBody>
              <a:bodyPr>
                <a:normAutofit fontScale="47500" lnSpcReduction="20000"/>
              </a:bodyPr>
              <a:lstStyle/>
              <a:p>
                <a14:m>
                  <m:oMath xmlns:m="http://schemas.openxmlformats.org/officeDocument/2006/math">
                    <m:sSup>
                      <m:sSupPr>
                        <m:ctrlPr>
                          <a:rPr lang="en-US" sz="3800" b="1" i="1">
                            <a:latin typeface="Cambria Math" panose="02040503050406030204" pitchFamily="18" charset="0"/>
                          </a:rPr>
                        </m:ctrlPr>
                      </m:sSupPr>
                      <m:e>
                        <m:r>
                          <a:rPr lang="en-US" sz="3800" b="1" i="1">
                            <a:latin typeface="Cambria Math" panose="02040503050406030204" pitchFamily="18" charset="0"/>
                          </a:rPr>
                          <m:t>𝑫</m:t>
                        </m:r>
                      </m:e>
                      <m:sup>
                        <m:r>
                          <a:rPr lang="en-US" sz="3800" b="1" i="1">
                            <a:latin typeface="Cambria Math" panose="02040503050406030204" pitchFamily="18" charset="0"/>
                          </a:rPr>
                          <m:t>𝟐</m:t>
                        </m:r>
                      </m:sup>
                    </m:sSup>
                    <m:r>
                      <a:rPr lang="en-US" sz="3800" b="1" i="1">
                        <a:latin typeface="Cambria Math" panose="02040503050406030204" pitchFamily="18" charset="0"/>
                      </a:rPr>
                      <m:t>𝒇</m:t>
                    </m:r>
                    <m:d>
                      <m:dPr>
                        <m:ctrlPr>
                          <a:rPr lang="en-US" sz="3800" b="1" i="1">
                            <a:latin typeface="Cambria Math" panose="02040503050406030204" pitchFamily="18" charset="0"/>
                          </a:rPr>
                        </m:ctrlPr>
                      </m:dPr>
                      <m:e>
                        <m:acc>
                          <m:accPr>
                            <m:chr m:val="⃗"/>
                            <m:ctrlPr>
                              <a:rPr lang="en-US" sz="3800" b="1" i="1">
                                <a:latin typeface="Cambria Math" panose="02040503050406030204" pitchFamily="18" charset="0"/>
                              </a:rPr>
                            </m:ctrlPr>
                          </m:accPr>
                          <m:e>
                            <m:r>
                              <a:rPr lang="en-US" sz="3800" b="1" i="1">
                                <a:latin typeface="Cambria Math" panose="02040503050406030204" pitchFamily="18" charset="0"/>
                              </a:rPr>
                              <m:t>𝒂</m:t>
                            </m:r>
                          </m:e>
                        </m:acc>
                        <m:r>
                          <a:rPr lang="en-US" sz="3800" b="1" i="1">
                            <a:latin typeface="Cambria Math" panose="02040503050406030204" pitchFamily="18" charset="0"/>
                          </a:rPr>
                          <m:t>,</m:t>
                        </m:r>
                        <m:acc>
                          <m:accPr>
                            <m:chr m:val="⃗"/>
                            <m:ctrlPr>
                              <a:rPr lang="en-US" sz="3800" b="1" i="1">
                                <a:latin typeface="Cambria Math" panose="02040503050406030204" pitchFamily="18" charset="0"/>
                              </a:rPr>
                            </m:ctrlPr>
                          </m:accPr>
                          <m:e>
                            <m:r>
                              <a:rPr lang="en-US" sz="3800" b="1" i="1">
                                <a:latin typeface="Cambria Math" panose="02040503050406030204" pitchFamily="18" charset="0"/>
                              </a:rPr>
                              <m:t>𝒃</m:t>
                            </m:r>
                          </m:e>
                        </m:acc>
                        <m:r>
                          <a:rPr lang="en-US" sz="3800" b="1" i="1">
                            <a:latin typeface="Cambria Math" panose="02040503050406030204" pitchFamily="18" charset="0"/>
                          </a:rPr>
                          <m:t>,</m:t>
                        </m:r>
                        <m:acc>
                          <m:accPr>
                            <m:chr m:val="⃗"/>
                            <m:ctrlPr>
                              <a:rPr lang="en-US" sz="3800" b="1" i="1">
                                <a:latin typeface="Cambria Math" panose="02040503050406030204" pitchFamily="18" charset="0"/>
                              </a:rPr>
                            </m:ctrlPr>
                          </m:accPr>
                          <m:e>
                            <m:r>
                              <a:rPr lang="en-US" sz="3800" b="1" i="1">
                                <a:latin typeface="Cambria Math" panose="02040503050406030204" pitchFamily="18" charset="0"/>
                              </a:rPr>
                              <m:t>𝒙</m:t>
                            </m:r>
                          </m:e>
                        </m:acc>
                      </m:e>
                    </m:d>
                  </m:oMath>
                </a14:m>
                <a:endParaRPr lang="en-US" sz="3800" b="1" dirty="0"/>
              </a:p>
              <a:p>
                <a:pPr lvl="1"/>
                <a:r>
                  <a:rPr lang="en-US" sz="3000" dirty="0"/>
                  <a:t>Used to attack cubic ABC (Moody, Perlner, Smith-Tone 2016)</a:t>
                </a:r>
                <a:endParaRPr lang="en-US" sz="3800" b="1" dirty="0"/>
              </a:p>
              <a:p>
                <a:r>
                  <a:rPr lang="en-US" sz="3800" b="1" dirty="0"/>
                  <a:t>Its entries are the (symmetrized) coefficients of cubic monomials in </a:t>
                </a:r>
                <a14:m>
                  <m:oMath xmlns:m="http://schemas.openxmlformats.org/officeDocument/2006/math">
                    <m:r>
                      <a:rPr lang="en-US" sz="3800" b="1" i="1">
                        <a:latin typeface="Cambria Math" panose="02040503050406030204" pitchFamily="18" charset="0"/>
                      </a:rPr>
                      <m:t>𝒇</m:t>
                    </m:r>
                  </m:oMath>
                </a14:m>
                <a:endParaRPr lang="en-US" sz="3800" b="1" dirty="0"/>
              </a:p>
              <a:p>
                <a:pPr marL="457200" lvl="1"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𝑓</m:t>
                      </m:r>
                      <m:d>
                        <m:dPr>
                          <m:ctrlPr>
                            <a:rPr lang="en-US" sz="2900" i="1">
                              <a:latin typeface="Cambria Math" panose="02040503050406030204" pitchFamily="18" charset="0"/>
                            </a:rPr>
                          </m:ctrlPr>
                        </m:dPr>
                        <m:e>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e>
                      </m:d>
                      <m:r>
                        <a:rPr lang="en-US" sz="2900">
                          <a:latin typeface="Cambria Math" panose="02040503050406030204" pitchFamily="18" charset="0"/>
                        </a:rPr>
                        <m:t>= </m:t>
                      </m:r>
                      <m:nary>
                        <m:naryPr>
                          <m:chr m:val="∑"/>
                          <m:supHide m:val="on"/>
                          <m:ctrlPr>
                            <a:rPr lang="en-US" sz="2900" i="1">
                              <a:latin typeface="Cambria Math" panose="02040503050406030204" pitchFamily="18" charset="0"/>
                            </a:rPr>
                          </m:ctrlPr>
                        </m:naryPr>
                        <m:sub>
                          <m:r>
                            <m:rPr>
                              <m:brk m:alnAt="7"/>
                            </m:rPr>
                            <a:rPr lang="en-US" sz="2900" i="1">
                              <a:latin typeface="Cambria Math" panose="02040503050406030204" pitchFamily="18" charset="0"/>
                            </a:rPr>
                            <m:t>𝑖</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rPr>
                            <m:t>𝑗</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rPr>
                            <m:t>𝑘</m:t>
                          </m:r>
                        </m:sub>
                        <m:sup/>
                        <m:e>
                          <m:sSub>
                            <m:sSubPr>
                              <m:ctrlPr>
                                <a:rPr lang="en-US" sz="2900" i="1">
                                  <a:latin typeface="Cambria Math" panose="02040503050406030204" pitchFamily="18" charset="0"/>
                                </a:rPr>
                              </m:ctrlPr>
                            </m:sSubPr>
                            <m:e>
                              <m:r>
                                <a:rPr lang="en-US" sz="2900" b="0" i="1" smtClean="0">
                                  <a:latin typeface="Cambria Math" panose="02040503050406030204" pitchFamily="18" charset="0"/>
                                </a:rPr>
                                <m:t>𝑐</m:t>
                              </m:r>
                            </m:e>
                            <m:sub>
                              <m:r>
                                <a:rPr lang="en-US" sz="2900" i="1">
                                  <a:latin typeface="Cambria Math" panose="02040503050406030204" pitchFamily="18" charset="0"/>
                                </a:rPr>
                                <m:t>𝑖𝑗𝑘</m:t>
                              </m:r>
                            </m:sub>
                          </m:sSub>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𝑖</m:t>
                              </m:r>
                            </m:sub>
                          </m:sSub>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𝑗</m:t>
                              </m:r>
                            </m:sub>
                          </m:sSub>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𝑘</m:t>
                              </m:r>
                            </m:sub>
                          </m:sSub>
                        </m:e>
                      </m:nary>
                    </m:oMath>
                  </m:oMathPara>
                </a14:m>
                <a:endParaRPr lang="en-US" sz="290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sz="2900">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𝐷</m:t>
                          </m:r>
                        </m:e>
                        <m:sup>
                          <m:r>
                            <a:rPr lang="en-US" sz="2900" i="1">
                              <a:latin typeface="Cambria Math" panose="02040503050406030204" pitchFamily="18" charset="0"/>
                            </a:rPr>
                            <m:t>2</m:t>
                          </m:r>
                        </m:sup>
                      </m:sSup>
                      <m:r>
                        <a:rPr lang="en-US" sz="2900" i="1">
                          <a:latin typeface="Cambria Math" panose="02040503050406030204" pitchFamily="18" charset="0"/>
                        </a:rPr>
                        <m:t>𝑓</m:t>
                      </m:r>
                      <m:d>
                        <m:dPr>
                          <m:ctrlPr>
                            <a:rPr lang="en-US" sz="2900" i="1">
                              <a:latin typeface="Cambria Math" panose="02040503050406030204" pitchFamily="18" charset="0"/>
                            </a:rPr>
                          </m:ctrlPr>
                        </m:dPr>
                        <m:e>
                          <m:acc>
                            <m:accPr>
                              <m:chr m:val="⃗"/>
                              <m:ctrlPr>
                                <a:rPr lang="en-US" sz="2900" i="1">
                                  <a:latin typeface="Cambria Math" panose="02040503050406030204" pitchFamily="18" charset="0"/>
                                </a:rPr>
                              </m:ctrlPr>
                            </m:accPr>
                            <m:e>
                              <m:r>
                                <a:rPr lang="en-US" sz="2900" i="1">
                                  <a:latin typeface="Cambria Math" panose="02040503050406030204" pitchFamily="18" charset="0"/>
                                </a:rPr>
                                <m:t>𝑎</m:t>
                              </m:r>
                            </m:e>
                          </m:acc>
                          <m:r>
                            <a:rPr lang="en-US" sz="2900" i="1">
                              <a:latin typeface="Cambria Math" panose="02040503050406030204" pitchFamily="18" charset="0"/>
                            </a:rPr>
                            <m:t>,</m:t>
                          </m:r>
                          <m:acc>
                            <m:accPr>
                              <m:chr m:val="⃗"/>
                              <m:ctrlPr>
                                <a:rPr lang="en-US" sz="2900" i="1">
                                  <a:latin typeface="Cambria Math" panose="02040503050406030204" pitchFamily="18" charset="0"/>
                                </a:rPr>
                              </m:ctrlPr>
                            </m:accPr>
                            <m:e>
                              <m:r>
                                <a:rPr lang="en-US" sz="2900" i="1">
                                  <a:latin typeface="Cambria Math" panose="02040503050406030204" pitchFamily="18" charset="0"/>
                                </a:rPr>
                                <m:t>𝑏</m:t>
                              </m:r>
                            </m:e>
                          </m:acc>
                          <m:r>
                            <a:rPr lang="en-US" sz="2900" i="1">
                              <a:latin typeface="Cambria Math" panose="02040503050406030204" pitchFamily="18" charset="0"/>
                            </a:rPr>
                            <m:t>,</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e>
                      </m:d>
                      <m:r>
                        <a:rPr lang="en-US" sz="2900">
                          <a:latin typeface="Cambria Math" panose="02040503050406030204" pitchFamily="18" charset="0"/>
                        </a:rPr>
                        <m:t>= </m:t>
                      </m:r>
                      <m:nary>
                        <m:naryPr>
                          <m:chr m:val="∑"/>
                          <m:supHide m:val="on"/>
                          <m:ctrlPr>
                            <a:rPr lang="en-US" sz="2900" i="1">
                              <a:latin typeface="Cambria Math" panose="02040503050406030204" pitchFamily="18" charset="0"/>
                            </a:rPr>
                          </m:ctrlPr>
                        </m:naryPr>
                        <m:sub>
                          <m:r>
                            <m:rPr>
                              <m:brk m:alnAt="7"/>
                            </m:rPr>
                            <a:rPr lang="en-US" sz="2900" i="1">
                              <a:latin typeface="Cambria Math" panose="02040503050406030204" pitchFamily="18" charset="0"/>
                            </a:rPr>
                            <m:t>𝑖</m:t>
                          </m:r>
                          <m:r>
                            <a:rPr lang="en-US" sz="2900" b="0" i="1" smtClean="0">
                              <a:latin typeface="Cambria Math" panose="02040503050406030204" pitchFamily="18" charset="0"/>
                            </a:rPr>
                            <m:t>,</m:t>
                          </m:r>
                          <m:r>
                            <a:rPr lang="en-US" sz="2900" i="1">
                              <a:latin typeface="Cambria Math" panose="02040503050406030204" pitchFamily="18" charset="0"/>
                            </a:rPr>
                            <m:t>𝑗</m:t>
                          </m:r>
                          <m:r>
                            <a:rPr lang="en-US" sz="2900" b="0" i="1" smtClean="0">
                              <a:latin typeface="Cambria Math" panose="02040503050406030204" pitchFamily="18" charset="0"/>
                              <a:ea typeface="Cambria Math" panose="02040503050406030204" pitchFamily="18" charset="0"/>
                            </a:rPr>
                            <m:t>,</m:t>
                          </m:r>
                          <m:r>
                            <a:rPr lang="en-US" sz="2900" i="1">
                              <a:latin typeface="Cambria Math" panose="02040503050406030204" pitchFamily="18" charset="0"/>
                            </a:rPr>
                            <m:t>𝑘</m:t>
                          </m:r>
                        </m:sub>
                        <m:sup/>
                        <m:e>
                          <m:r>
                            <a:rPr lang="en-US" sz="2900" i="1">
                              <a:latin typeface="Cambria Math" panose="02040503050406030204" pitchFamily="18" charset="0"/>
                            </a:rPr>
                            <m:t>(</m:t>
                          </m:r>
                          <m:sSub>
                            <m:sSubPr>
                              <m:ctrlPr>
                                <a:rPr lang="en-US" sz="2900" i="1">
                                  <a:latin typeface="Cambria Math" panose="02040503050406030204" pitchFamily="18" charset="0"/>
                                </a:rPr>
                              </m:ctrlPr>
                            </m:sSubPr>
                            <m:e>
                              <m:sSup>
                                <m:sSupPr>
                                  <m:ctrlPr>
                                    <a:rPr lang="en-US" sz="2900" i="1">
                                      <a:latin typeface="Cambria Math" panose="02040503050406030204" pitchFamily="18" charset="0"/>
                                    </a:rPr>
                                  </m:ctrlPr>
                                </m:sSupPr>
                                <m:e>
                                  <m:r>
                                    <a:rPr lang="en-US" sz="2900" i="1">
                                      <a:latin typeface="Cambria Math" panose="02040503050406030204" pitchFamily="18" charset="0"/>
                                    </a:rPr>
                                    <m:t>𝐷</m:t>
                                  </m:r>
                                </m:e>
                                <m:sup>
                                  <m:r>
                                    <a:rPr lang="en-US" sz="2900" i="1">
                                      <a:latin typeface="Cambria Math" panose="02040503050406030204" pitchFamily="18" charset="0"/>
                                    </a:rPr>
                                    <m:t>2</m:t>
                                  </m:r>
                                </m:sup>
                              </m:sSup>
                              <m:r>
                                <a:rPr lang="en-US" sz="2900" i="1">
                                  <a:latin typeface="Cambria Math" panose="02040503050406030204" pitchFamily="18" charset="0"/>
                                </a:rPr>
                                <m:t>𝑓</m:t>
                              </m:r>
                              <m:r>
                                <a:rPr lang="en-US" sz="2900" i="1">
                                  <a:latin typeface="Cambria Math" panose="02040503050406030204" pitchFamily="18" charset="0"/>
                                </a:rPr>
                                <m:t>)</m:t>
                              </m:r>
                            </m:e>
                            <m:sub>
                              <m:r>
                                <a:rPr lang="en-US" sz="2900" i="1">
                                  <a:latin typeface="Cambria Math" panose="02040503050406030204" pitchFamily="18" charset="0"/>
                                </a:rPr>
                                <m:t>𝑖𝑗𝑘</m:t>
                              </m:r>
                            </m:sub>
                          </m:sSub>
                          <m:sSub>
                            <m:sSubPr>
                              <m:ctrlPr>
                                <a:rPr lang="en-US" sz="2900" i="1">
                                  <a:latin typeface="Cambria Math" panose="02040503050406030204" pitchFamily="18" charset="0"/>
                                </a:rPr>
                              </m:ctrlPr>
                            </m:sSubPr>
                            <m:e>
                              <m:r>
                                <a:rPr lang="en-US" sz="2900" i="1">
                                  <a:latin typeface="Cambria Math" panose="02040503050406030204" pitchFamily="18" charset="0"/>
                                </a:rPr>
                                <m:t>𝑎</m:t>
                              </m:r>
                            </m:e>
                            <m:sub>
                              <m:r>
                                <a:rPr lang="en-US" sz="2900" i="1">
                                  <a:latin typeface="Cambria Math" panose="02040503050406030204" pitchFamily="18" charset="0"/>
                                </a:rPr>
                                <m:t>𝑖</m:t>
                              </m:r>
                            </m:sub>
                          </m:sSub>
                          <m:sSub>
                            <m:sSubPr>
                              <m:ctrlPr>
                                <a:rPr lang="en-US" sz="2900" i="1">
                                  <a:latin typeface="Cambria Math" panose="02040503050406030204" pitchFamily="18" charset="0"/>
                                </a:rPr>
                              </m:ctrlPr>
                            </m:sSubPr>
                            <m:e>
                              <m:r>
                                <a:rPr lang="en-US" sz="2900" i="1">
                                  <a:latin typeface="Cambria Math" panose="02040503050406030204" pitchFamily="18" charset="0"/>
                                </a:rPr>
                                <m:t>𝑏</m:t>
                              </m:r>
                            </m:e>
                            <m:sub>
                              <m:r>
                                <a:rPr lang="en-US" sz="2900" i="1">
                                  <a:latin typeface="Cambria Math" panose="02040503050406030204" pitchFamily="18" charset="0"/>
                                </a:rPr>
                                <m:t>𝑗</m:t>
                              </m:r>
                            </m:sub>
                          </m:sSub>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𝑘</m:t>
                              </m:r>
                            </m:sub>
                          </m:sSub>
                        </m:e>
                      </m:nary>
                      <m:r>
                        <a:rPr lang="en-US" sz="2900" i="1">
                          <a:latin typeface="Cambria Math" panose="02040503050406030204" pitchFamily="18" charset="0"/>
                        </a:rPr>
                        <m:t>;</m:t>
                      </m:r>
                    </m:oMath>
                  </m:oMathPara>
                </a14:m>
                <a:endParaRPr lang="en-US" sz="2900" dirty="0"/>
              </a:p>
              <a:p>
                <a:pPr marL="457200" lvl="1" indent="0">
                  <a:buNone/>
                </a:pPr>
                <a14:m>
                  <m:oMathPara xmlns:m="http://schemas.openxmlformats.org/officeDocument/2006/math">
                    <m:oMathParaPr>
                      <m:jc m:val="centerGroup"/>
                    </m:oMathParaPr>
                    <m:oMath xmlns:m="http://schemas.openxmlformats.org/officeDocument/2006/math">
                      <m:sSub>
                        <m:sSubPr>
                          <m:ctrlPr>
                            <a:rPr lang="en-US" sz="2900" i="1">
                              <a:latin typeface="Cambria Math" panose="02040503050406030204" pitchFamily="18" charset="0"/>
                            </a:rPr>
                          </m:ctrlPr>
                        </m:sSubPr>
                        <m:e>
                          <m:sSup>
                            <m:sSupPr>
                              <m:ctrlPr>
                                <a:rPr lang="en-US" sz="2900" i="1">
                                  <a:latin typeface="Cambria Math" panose="02040503050406030204" pitchFamily="18" charset="0"/>
                                </a:rPr>
                              </m:ctrlPr>
                            </m:sSupPr>
                            <m:e>
                              <m:r>
                                <a:rPr lang="en-US" sz="2900" i="1">
                                  <a:latin typeface="Cambria Math" panose="02040503050406030204" pitchFamily="18" charset="0"/>
                                </a:rPr>
                                <m:t>(</m:t>
                              </m:r>
                              <m:r>
                                <a:rPr lang="en-US" sz="2900" i="1">
                                  <a:latin typeface="Cambria Math" panose="02040503050406030204" pitchFamily="18" charset="0"/>
                                </a:rPr>
                                <m:t>𝐷</m:t>
                              </m:r>
                            </m:e>
                            <m:sup>
                              <m:r>
                                <a:rPr lang="en-US" sz="2900" i="1">
                                  <a:latin typeface="Cambria Math" panose="02040503050406030204" pitchFamily="18" charset="0"/>
                                </a:rPr>
                                <m:t>2</m:t>
                              </m:r>
                            </m:sup>
                          </m:sSup>
                          <m:r>
                            <a:rPr lang="en-US" sz="2900" i="1">
                              <a:latin typeface="Cambria Math" panose="02040503050406030204" pitchFamily="18" charset="0"/>
                            </a:rPr>
                            <m:t>𝑓</m:t>
                          </m:r>
                          <m:r>
                            <a:rPr lang="en-US" sz="2900" i="1">
                              <a:latin typeface="Cambria Math" panose="02040503050406030204" pitchFamily="18" charset="0"/>
                            </a:rPr>
                            <m:t>)</m:t>
                          </m:r>
                        </m:e>
                        <m:sub>
                          <m:r>
                            <a:rPr lang="en-US" sz="2900" i="1">
                              <a:latin typeface="Cambria Math" panose="02040503050406030204" pitchFamily="18" charset="0"/>
                            </a:rPr>
                            <m:t>𝑖𝑗𝑘</m:t>
                          </m:r>
                        </m:sub>
                      </m:sSub>
                      <m:r>
                        <a:rPr lang="en-US" sz="2900">
                          <a:latin typeface="Cambria Math" panose="02040503050406030204" pitchFamily="18" charset="0"/>
                        </a:rPr>
                        <m:t>=</m:t>
                      </m:r>
                      <m:d>
                        <m:dPr>
                          <m:begChr m:val="{"/>
                          <m:endChr m:val=""/>
                          <m:ctrlPr>
                            <a:rPr lang="en-US" sz="2900" i="1">
                              <a:latin typeface="Cambria Math" panose="02040503050406030204" pitchFamily="18" charset="0"/>
                            </a:rPr>
                          </m:ctrlPr>
                        </m:dPr>
                        <m:e>
                          <m:m>
                            <m:mPr>
                              <m:mcs>
                                <m:mc>
                                  <m:mcPr>
                                    <m:count m:val="1"/>
                                    <m:mcJc m:val="center"/>
                                  </m:mcPr>
                                </m:mc>
                              </m:mcs>
                              <m:ctrlPr>
                                <a:rPr lang="en-US" sz="2900" i="1">
                                  <a:latin typeface="Cambria Math" panose="02040503050406030204" pitchFamily="18" charset="0"/>
                                </a:rPr>
                              </m:ctrlPr>
                            </m:mPr>
                            <m:mr>
                              <m:e>
                                <m:m>
                                  <m:mPr>
                                    <m:mcs>
                                      <m:mc>
                                        <m:mcPr>
                                          <m:count m:val="2"/>
                                          <m:mcJc m:val="center"/>
                                        </m:mcPr>
                                      </m:mc>
                                    </m:mcs>
                                    <m:ctrlPr>
                                      <a:rPr lang="en-US" sz="2900" i="1">
                                        <a:latin typeface="Cambria Math" panose="02040503050406030204" pitchFamily="18" charset="0"/>
                                      </a:rPr>
                                    </m:ctrlPr>
                                  </m:mPr>
                                  <m:mr>
                                    <m:e>
                                      <m:sSub>
                                        <m:sSubPr>
                                          <m:ctrlPr>
                                            <a:rPr lang="en-US" sz="2900" i="1">
                                              <a:latin typeface="Cambria Math" panose="02040503050406030204" pitchFamily="18" charset="0"/>
                                            </a:rPr>
                                          </m:ctrlPr>
                                        </m:sSubPr>
                                        <m:e>
                                          <m:r>
                                            <a:rPr lang="en-US" sz="2900" b="0" i="1" smtClean="0">
                                              <a:latin typeface="Cambria Math" panose="02040503050406030204" pitchFamily="18" charset="0"/>
                                            </a:rPr>
                                            <m:t>𝑐</m:t>
                                          </m:r>
                                        </m:e>
                                        <m:sub>
                                          <m:r>
                                            <a:rPr lang="en-US" sz="2900" i="1">
                                              <a:latin typeface="Cambria Math" panose="02040503050406030204" pitchFamily="18" charset="0"/>
                                            </a:rPr>
                                            <m:t>𝑖𝑗𝑘</m:t>
                                          </m:r>
                                        </m:sub>
                                      </m:sSub>
                                    </m:e>
                                    <m:e>
                                      <m:r>
                                        <a:rPr lang="en-US" sz="2900" i="1">
                                          <a:latin typeface="Cambria Math" panose="02040503050406030204" pitchFamily="18" charset="0"/>
                                        </a:rPr>
                                        <m:t>𝑖</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𝑗</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𝑘</m:t>
                                      </m:r>
                                    </m:e>
                                  </m:mr>
                                </m:m>
                              </m:e>
                            </m:mr>
                            <m:mr>
                              <m:e>
                                <m:m>
                                  <m:mPr>
                                    <m:mcs>
                                      <m:mc>
                                        <m:mcPr>
                                          <m:count m:val="2"/>
                                          <m:mcJc m:val="center"/>
                                        </m:mcPr>
                                      </m:mc>
                                    </m:mcs>
                                    <m:ctrlPr>
                                      <a:rPr lang="en-US" sz="2900" i="1">
                                        <a:latin typeface="Cambria Math" panose="02040503050406030204" pitchFamily="18" charset="0"/>
                                      </a:rPr>
                                    </m:ctrlPr>
                                  </m:mPr>
                                  <m:mr>
                                    <m:e>
                                      <m:sSub>
                                        <m:sSubPr>
                                          <m:ctrlPr>
                                            <a:rPr lang="en-US" sz="2900" i="1">
                                              <a:latin typeface="Cambria Math" panose="02040503050406030204" pitchFamily="18" charset="0"/>
                                            </a:rPr>
                                          </m:ctrlPr>
                                        </m:sSubPr>
                                        <m:e>
                                          <m:r>
                                            <a:rPr lang="en-US" sz="2900" i="1">
                                              <a:latin typeface="Cambria Math" panose="02040503050406030204" pitchFamily="18" charset="0"/>
                                            </a:rPr>
                                            <m:t>2</m:t>
                                          </m:r>
                                          <m:r>
                                            <a:rPr lang="en-US" sz="2900" b="0" i="1" smtClean="0">
                                              <a:latin typeface="Cambria Math" panose="02040503050406030204" pitchFamily="18" charset="0"/>
                                            </a:rPr>
                                            <m:t>𝑐</m:t>
                                          </m:r>
                                        </m:e>
                                        <m:sub>
                                          <m:r>
                                            <a:rPr lang="en-US" sz="2900" i="1">
                                              <a:latin typeface="Cambria Math" panose="02040503050406030204" pitchFamily="18" charset="0"/>
                                            </a:rPr>
                                            <m:t>𝑖𝑗𝑘</m:t>
                                          </m:r>
                                        </m:sub>
                                      </m:sSub>
                                    </m:e>
                                    <m:e>
                                      <m:r>
                                        <a:rPr lang="en-US" sz="2900" i="1">
                                          <a:latin typeface="Cambria Math" panose="02040503050406030204" pitchFamily="18" charset="0"/>
                                        </a:rPr>
                                        <m:t>𝑖</m:t>
                                      </m:r>
                                      <m:r>
                                        <a:rPr lang="en-US" sz="2900" i="1">
                                          <a:latin typeface="Cambria Math" panose="02040503050406030204" pitchFamily="18" charset="0"/>
                                        </a:rPr>
                                        <m:t>=</m:t>
                                      </m:r>
                                      <m:r>
                                        <a:rPr lang="en-US" sz="2900" i="1">
                                          <a:latin typeface="Cambria Math" panose="02040503050406030204" pitchFamily="18" charset="0"/>
                                        </a:rPr>
                                        <m:t>𝑗</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rPr>
                                        <m:t>𝑘</m:t>
                                      </m:r>
                                    </m:e>
                                  </m:mr>
                                </m:m>
                              </m:e>
                            </m:mr>
                            <m:mr>
                              <m:e>
                                <m:m>
                                  <m:mPr>
                                    <m:mcs>
                                      <m:mc>
                                        <m:mcPr>
                                          <m:count m:val="2"/>
                                          <m:mcJc m:val="center"/>
                                        </m:mcPr>
                                      </m:mc>
                                    </m:mcs>
                                    <m:ctrlPr>
                                      <a:rPr lang="en-US" sz="2900" i="1">
                                        <a:latin typeface="Cambria Math" panose="02040503050406030204" pitchFamily="18" charset="0"/>
                                      </a:rPr>
                                    </m:ctrlPr>
                                  </m:mPr>
                                  <m:mr>
                                    <m:e>
                                      <m:sSub>
                                        <m:sSubPr>
                                          <m:ctrlPr>
                                            <a:rPr lang="en-US" sz="2900" i="1">
                                              <a:latin typeface="Cambria Math" panose="02040503050406030204" pitchFamily="18" charset="0"/>
                                            </a:rPr>
                                          </m:ctrlPr>
                                        </m:sSubPr>
                                        <m:e>
                                          <m:r>
                                            <a:rPr lang="en-US" sz="2900" i="1">
                                              <a:latin typeface="Cambria Math" panose="02040503050406030204" pitchFamily="18" charset="0"/>
                                            </a:rPr>
                                            <m:t>6</m:t>
                                          </m:r>
                                          <m:r>
                                            <a:rPr lang="en-US" sz="2900" b="0" i="1" smtClean="0">
                                              <a:latin typeface="Cambria Math" panose="02040503050406030204" pitchFamily="18" charset="0"/>
                                            </a:rPr>
                                            <m:t>𝑐</m:t>
                                          </m:r>
                                        </m:e>
                                        <m:sub>
                                          <m:r>
                                            <a:rPr lang="en-US" sz="2900" i="1">
                                              <a:latin typeface="Cambria Math" panose="02040503050406030204" pitchFamily="18" charset="0"/>
                                            </a:rPr>
                                            <m:t>𝑖𝑗𝑘</m:t>
                                          </m:r>
                                        </m:sub>
                                      </m:sSub>
                                    </m:e>
                                    <m:e>
                                      <m:r>
                                        <a:rPr lang="en-US" sz="2900" i="1">
                                          <a:latin typeface="Cambria Math" panose="02040503050406030204" pitchFamily="18" charset="0"/>
                                        </a:rPr>
                                        <m:t>𝑖</m:t>
                                      </m:r>
                                      <m:r>
                                        <a:rPr lang="en-US" sz="2900" i="1">
                                          <a:latin typeface="Cambria Math" panose="02040503050406030204" pitchFamily="18" charset="0"/>
                                        </a:rPr>
                                        <m:t>=</m:t>
                                      </m:r>
                                      <m:r>
                                        <a:rPr lang="en-US" sz="2900" i="1">
                                          <a:latin typeface="Cambria Math" panose="02040503050406030204" pitchFamily="18" charset="0"/>
                                        </a:rPr>
                                        <m:t>𝑗</m:t>
                                      </m:r>
                                      <m:r>
                                        <a:rPr lang="en-US" sz="2900" i="1">
                                          <a:latin typeface="Cambria Math" panose="02040503050406030204" pitchFamily="18" charset="0"/>
                                        </a:rPr>
                                        <m:t>=</m:t>
                                      </m:r>
                                      <m:r>
                                        <a:rPr lang="en-US" sz="2900" i="1">
                                          <a:latin typeface="Cambria Math" panose="02040503050406030204" pitchFamily="18" charset="0"/>
                                        </a:rPr>
                                        <m:t>𝑘</m:t>
                                      </m:r>
                                    </m:e>
                                  </m:mr>
                                </m:m>
                              </m:e>
                            </m:mr>
                          </m:m>
                        </m:e>
                      </m:d>
                    </m:oMath>
                  </m:oMathPara>
                </a14:m>
                <a:endParaRPr lang="en-US" sz="2900" dirty="0"/>
              </a:p>
              <a:p>
                <a14:m>
                  <m:oMath xmlns:m="http://schemas.openxmlformats.org/officeDocument/2006/math">
                    <m:sSup>
                      <m:sSupPr>
                        <m:ctrlPr>
                          <a:rPr lang="en-US" sz="3800" b="1" i="1">
                            <a:latin typeface="Cambria Math" panose="02040503050406030204" pitchFamily="18" charset="0"/>
                          </a:rPr>
                        </m:ctrlPr>
                      </m:sSupPr>
                      <m:e>
                        <m:r>
                          <a:rPr lang="en-US" sz="3800" b="1" i="1">
                            <a:latin typeface="Cambria Math" panose="02040503050406030204" pitchFamily="18" charset="0"/>
                          </a:rPr>
                          <m:t>𝑫</m:t>
                        </m:r>
                      </m:e>
                      <m:sup>
                        <m:r>
                          <a:rPr lang="en-US" sz="3800" b="1" i="1">
                            <a:latin typeface="Cambria Math" panose="02040503050406030204" pitchFamily="18" charset="0"/>
                          </a:rPr>
                          <m:t>𝟐</m:t>
                        </m:r>
                      </m:sup>
                    </m:sSup>
                    <m:r>
                      <a:rPr lang="en-US" sz="3800" b="1" i="1">
                        <a:latin typeface="Cambria Math" panose="02040503050406030204" pitchFamily="18" charset="0"/>
                      </a:rPr>
                      <m:t>𝒇</m:t>
                    </m:r>
                  </m:oMath>
                </a14:m>
                <a:r>
                  <a:rPr lang="en-US" sz="3800" b="1" dirty="0"/>
                  <a:t> is a 3-tensor: </a:t>
                </a:r>
                <a:r>
                  <a:rPr lang="en-US" sz="3800" b="1" dirty="0" err="1"/>
                  <a:t>i.e</a:t>
                </a:r>
                <a:r>
                  <a:rPr lang="en-US" sz="3800" b="1" dirty="0"/>
                  <a:t> for linear maps/ changes of basis </a:t>
                </a:r>
                <a14:m>
                  <m:oMath xmlns:m="http://schemas.openxmlformats.org/officeDocument/2006/math">
                    <m:r>
                      <a:rPr lang="en-US" sz="3800" b="1" i="1" dirty="0">
                        <a:latin typeface="Cambria Math" panose="02040503050406030204" pitchFamily="18" charset="0"/>
                      </a:rPr>
                      <m:t>𝑼</m:t>
                    </m:r>
                  </m:oMath>
                </a14:m>
                <a:r>
                  <a:rPr lang="en-US" sz="3800" b="1" dirty="0"/>
                  <a:t>:</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sSup>
                        <m:sSupPr>
                          <m:ctrlPr>
                            <a:rPr lang="en-US" sz="2900" i="1">
                              <a:latin typeface="Cambria Math" panose="02040503050406030204" pitchFamily="18" charset="0"/>
                            </a:rPr>
                          </m:ctrlPr>
                        </m:sSupPr>
                        <m:e>
                          <m:r>
                            <a:rPr lang="en-US" sz="2900" i="1">
                              <a:latin typeface="Cambria Math" panose="02040503050406030204" pitchFamily="18" charset="0"/>
                            </a:rPr>
                            <m:t>𝑓</m:t>
                          </m:r>
                        </m:e>
                        <m:sup>
                          <m:r>
                            <a:rPr lang="en-US" sz="2900" i="1">
                              <a:latin typeface="Cambria Math" panose="02040503050406030204" pitchFamily="18" charset="0"/>
                            </a:rPr>
                            <m:t>′</m:t>
                          </m:r>
                        </m:sup>
                      </m:sSup>
                      <m:d>
                        <m:dPr>
                          <m:ctrlPr>
                            <a:rPr lang="en-US" sz="2900" i="1">
                              <a:latin typeface="Cambria Math" panose="02040503050406030204" pitchFamily="18" charset="0"/>
                            </a:rPr>
                          </m:ctrlPr>
                        </m:dPr>
                        <m:e>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e>
                      </m:d>
                      <m:r>
                        <a:rPr lang="en-US" sz="2900" i="1">
                          <a:latin typeface="Cambria Math" panose="02040503050406030204" pitchFamily="18" charset="0"/>
                        </a:rPr>
                        <m:t>=</m:t>
                      </m:r>
                      <m:r>
                        <a:rPr lang="en-US" sz="2900" i="1">
                          <a:latin typeface="Cambria Math" panose="02040503050406030204" pitchFamily="18" charset="0"/>
                        </a:rPr>
                        <m:t>𝑓</m:t>
                      </m:r>
                      <m:d>
                        <m:dPr>
                          <m:ctrlPr>
                            <a:rPr lang="en-US" sz="2900" i="1">
                              <a:latin typeface="Cambria Math" panose="02040503050406030204" pitchFamily="18" charset="0"/>
                            </a:rPr>
                          </m:ctrlPr>
                        </m:dPr>
                        <m:e>
                          <m:r>
                            <a:rPr lang="en-US" sz="2900" i="1">
                              <a:latin typeface="Cambria Math" panose="02040503050406030204" pitchFamily="18" charset="0"/>
                            </a:rPr>
                            <m:t>𝑈</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e>
                      </m:d>
                    </m:oMath>
                  </m:oMathPara>
                </a14:m>
                <a:endParaRPr lang="en-US" sz="2900" i="1" dirty="0">
                  <a:latin typeface="Cambria Math" panose="02040503050406030204" pitchFamily="18" charset="0"/>
                </a:endParaRPr>
              </a:p>
              <a:p>
                <a:pPr marL="457200" lvl="1" indent="0">
                  <a:buNone/>
                </a:pPr>
                <a:endParaRPr lang="en-US" sz="290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 </m:t>
                      </m:r>
                      <m:sSup>
                        <m:sSupPr>
                          <m:ctrlPr>
                            <a:rPr lang="en-US" sz="2900" i="1">
                              <a:latin typeface="Cambria Math" panose="02040503050406030204" pitchFamily="18" charset="0"/>
                            </a:rPr>
                          </m:ctrlPr>
                        </m:sSupPr>
                        <m:e>
                          <m:r>
                            <a:rPr lang="en-US" sz="2900" i="1">
                              <a:latin typeface="Cambria Math" panose="02040503050406030204" pitchFamily="18" charset="0"/>
                            </a:rPr>
                            <m:t>𝐷</m:t>
                          </m:r>
                        </m:e>
                        <m:sup>
                          <m:r>
                            <a:rPr lang="en-US" sz="2900" i="1">
                              <a:latin typeface="Cambria Math" panose="02040503050406030204" pitchFamily="18" charset="0"/>
                            </a:rPr>
                            <m:t>2</m:t>
                          </m:r>
                        </m:sup>
                      </m:sSup>
                      <m:r>
                        <a:rPr lang="en-US" sz="2900" i="1">
                          <a:latin typeface="Cambria Math" panose="02040503050406030204" pitchFamily="18" charset="0"/>
                        </a:rPr>
                        <m:t>𝑓</m:t>
                      </m:r>
                      <m:r>
                        <a:rPr lang="en-US" sz="2900" i="1">
                          <a:latin typeface="Cambria Math" panose="02040503050406030204" pitchFamily="18" charset="0"/>
                        </a:rPr>
                        <m:t>′</m:t>
                      </m:r>
                      <m:d>
                        <m:dPr>
                          <m:ctrlPr>
                            <a:rPr lang="en-US" sz="2900" i="1">
                              <a:latin typeface="Cambria Math" panose="02040503050406030204" pitchFamily="18" charset="0"/>
                            </a:rPr>
                          </m:ctrlPr>
                        </m:dPr>
                        <m:e>
                          <m:acc>
                            <m:accPr>
                              <m:chr m:val="⃗"/>
                              <m:ctrlPr>
                                <a:rPr lang="en-US" sz="2900" i="1">
                                  <a:latin typeface="Cambria Math" panose="02040503050406030204" pitchFamily="18" charset="0"/>
                                </a:rPr>
                              </m:ctrlPr>
                            </m:accPr>
                            <m:e>
                              <m:r>
                                <a:rPr lang="en-US" sz="2900" i="1">
                                  <a:latin typeface="Cambria Math" panose="02040503050406030204" pitchFamily="18" charset="0"/>
                                </a:rPr>
                                <m:t>𝑎</m:t>
                              </m:r>
                            </m:e>
                          </m:acc>
                          <m:r>
                            <a:rPr lang="en-US" sz="2900" i="1">
                              <a:latin typeface="Cambria Math" panose="02040503050406030204" pitchFamily="18" charset="0"/>
                            </a:rPr>
                            <m:t>,</m:t>
                          </m:r>
                          <m:acc>
                            <m:accPr>
                              <m:chr m:val="⃗"/>
                              <m:ctrlPr>
                                <a:rPr lang="en-US" sz="2900" i="1">
                                  <a:latin typeface="Cambria Math" panose="02040503050406030204" pitchFamily="18" charset="0"/>
                                </a:rPr>
                              </m:ctrlPr>
                            </m:accPr>
                            <m:e>
                              <m:r>
                                <a:rPr lang="en-US" sz="2900" i="1">
                                  <a:latin typeface="Cambria Math" panose="02040503050406030204" pitchFamily="18" charset="0"/>
                                </a:rPr>
                                <m:t>𝑏</m:t>
                              </m:r>
                            </m:e>
                          </m:acc>
                          <m:r>
                            <a:rPr lang="en-US" sz="2900" i="1">
                              <a:latin typeface="Cambria Math" panose="02040503050406030204" pitchFamily="18" charset="0"/>
                            </a:rPr>
                            <m:t>,</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e>
                      </m:d>
                      <m:r>
                        <a:rPr lang="en-US" sz="2900">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𝐷</m:t>
                          </m:r>
                        </m:e>
                        <m:sup>
                          <m:r>
                            <a:rPr lang="en-US" sz="2900" i="1">
                              <a:latin typeface="Cambria Math" panose="02040503050406030204" pitchFamily="18" charset="0"/>
                            </a:rPr>
                            <m:t>2</m:t>
                          </m:r>
                        </m:sup>
                      </m:sSup>
                      <m:r>
                        <a:rPr lang="en-US" sz="2900" i="1">
                          <a:latin typeface="Cambria Math" panose="02040503050406030204" pitchFamily="18" charset="0"/>
                        </a:rPr>
                        <m:t>𝑓</m:t>
                      </m:r>
                      <m:r>
                        <a:rPr lang="en-US" sz="2900" i="1">
                          <a:latin typeface="Cambria Math" panose="02040503050406030204" pitchFamily="18" charset="0"/>
                        </a:rPr>
                        <m:t>(</m:t>
                      </m:r>
                      <m:r>
                        <a:rPr lang="en-US" sz="2900" i="1">
                          <a:latin typeface="Cambria Math" panose="02040503050406030204" pitchFamily="18" charset="0"/>
                        </a:rPr>
                        <m:t>𝑈</m:t>
                      </m:r>
                      <m:acc>
                        <m:accPr>
                          <m:chr m:val="⃗"/>
                          <m:ctrlPr>
                            <a:rPr lang="en-US" sz="2900" i="1">
                              <a:latin typeface="Cambria Math" panose="02040503050406030204" pitchFamily="18" charset="0"/>
                            </a:rPr>
                          </m:ctrlPr>
                        </m:accPr>
                        <m:e>
                          <m:r>
                            <a:rPr lang="en-US" sz="2900" i="1">
                              <a:latin typeface="Cambria Math" panose="02040503050406030204" pitchFamily="18" charset="0"/>
                            </a:rPr>
                            <m:t>𝑎</m:t>
                          </m:r>
                        </m:e>
                      </m:acc>
                      <m:r>
                        <a:rPr lang="en-US" sz="2900" i="1">
                          <a:latin typeface="Cambria Math" panose="02040503050406030204" pitchFamily="18" charset="0"/>
                        </a:rPr>
                        <m:t>,</m:t>
                      </m:r>
                      <m:r>
                        <a:rPr lang="en-US" sz="2900" i="1">
                          <a:latin typeface="Cambria Math" panose="02040503050406030204" pitchFamily="18" charset="0"/>
                        </a:rPr>
                        <m:t>𝑈</m:t>
                      </m:r>
                      <m:r>
                        <a:rPr lang="en-US" sz="2900" i="1">
                          <a:latin typeface="Cambria Math" panose="02040503050406030204" pitchFamily="18" charset="0"/>
                        </a:rPr>
                        <m:t> </m:t>
                      </m:r>
                      <m:acc>
                        <m:accPr>
                          <m:chr m:val="⃗"/>
                          <m:ctrlPr>
                            <a:rPr lang="en-US" sz="2900" i="1">
                              <a:latin typeface="Cambria Math" panose="02040503050406030204" pitchFamily="18" charset="0"/>
                            </a:rPr>
                          </m:ctrlPr>
                        </m:accPr>
                        <m:e>
                          <m:r>
                            <a:rPr lang="en-US" sz="2900" i="1">
                              <a:latin typeface="Cambria Math" panose="02040503050406030204" pitchFamily="18" charset="0"/>
                            </a:rPr>
                            <m:t>𝑏</m:t>
                          </m:r>
                        </m:e>
                      </m:acc>
                      <m:r>
                        <a:rPr lang="en-US" sz="2900" i="1">
                          <a:latin typeface="Cambria Math" panose="02040503050406030204" pitchFamily="18" charset="0"/>
                        </a:rPr>
                        <m:t>, </m:t>
                      </m:r>
                      <m:r>
                        <a:rPr lang="en-US" sz="2900" i="1">
                          <a:latin typeface="Cambria Math" panose="02040503050406030204" pitchFamily="18" charset="0"/>
                        </a:rPr>
                        <m:t>𝑈</m:t>
                      </m:r>
                      <m:acc>
                        <m:accPr>
                          <m:chr m:val="⃗"/>
                          <m:ctrlPr>
                            <a:rPr lang="en-US" sz="2900" i="1">
                              <a:latin typeface="Cambria Math" panose="02040503050406030204" pitchFamily="18" charset="0"/>
                            </a:rPr>
                          </m:ctrlPr>
                        </m:accPr>
                        <m:e>
                          <m:r>
                            <a:rPr lang="en-US" sz="2900" i="1">
                              <a:latin typeface="Cambria Math" panose="02040503050406030204" pitchFamily="18" charset="0"/>
                            </a:rPr>
                            <m:t>𝑥</m:t>
                          </m:r>
                        </m:e>
                      </m:acc>
                      <m:r>
                        <a:rPr lang="en-US" sz="2900" i="1">
                          <a:latin typeface="Cambria Math" panose="02040503050406030204" pitchFamily="18" charset="0"/>
                        </a:rPr>
                        <m:t>)</m:t>
                      </m:r>
                    </m:oMath>
                  </m:oMathPara>
                </a14:m>
                <a:endParaRPr lang="en-US" sz="2900" dirty="0"/>
              </a:p>
              <a:p>
                <a:pPr marL="0" indent="0">
                  <a:buNone/>
                </a:pPr>
                <a:endParaRPr lang="en-US" dirty="0"/>
              </a:p>
            </p:txBody>
          </p:sp>
        </mc:Choice>
        <mc:Fallback xmlns="">
          <p:sp>
            <p:nvSpPr>
              <p:cNvPr id="12" name="Content Placeholder 11"/>
              <p:cNvSpPr>
                <a:spLocks noGrp="1" noRot="1" noChangeAspect="1" noMove="1" noResize="1" noEditPoints="1" noAdjustHandles="1" noChangeArrowheads="1" noChangeShapeType="1" noTextEdit="1"/>
              </p:cNvSpPr>
              <p:nvPr>
                <p:ph sz="quarter" idx="4"/>
              </p:nvPr>
            </p:nvSpPr>
            <p:spPr>
              <a:xfrm>
                <a:off x="6172198" y="2235200"/>
                <a:ext cx="6019801" cy="4209143"/>
              </a:xfrm>
              <a:blipFill>
                <a:blip r:embed="rId3"/>
                <a:stretch>
                  <a:fillRect l="-607"/>
                </a:stretch>
              </a:blipFill>
            </p:spPr>
            <p:txBody>
              <a:bodyPr/>
              <a:lstStyle/>
              <a:p>
                <a:r>
                  <a:rPr lang="en-US">
                    <a:noFill/>
                  </a:rPr>
                  <a:t> </a:t>
                </a:r>
              </a:p>
            </p:txBody>
          </p:sp>
        </mc:Fallback>
      </mc:AlternateContent>
    </p:spTree>
    <p:extLst>
      <p:ext uri="{BB962C8B-B14F-4D97-AF65-F5344CB8AC3E}">
        <p14:creationId xmlns:p14="http://schemas.microsoft.com/office/powerpoint/2010/main" val="381100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lgn="ctr"/>
                <a:r>
                  <a:rPr lang="en-US" dirty="0"/>
                  <a:t>The Differential Form of Band-Space Maps</a:t>
                </a:r>
                <a:br>
                  <a:rPr lang="en-US" dirty="0"/>
                </a:br>
                <a:r>
                  <a:rPr lang="en-US" dirty="0"/>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𝑢</m:t>
                        </m:r>
                        <m:r>
                          <a:rPr lang="en-US" b="0" i="1" dirty="0" smtClean="0">
                            <a:latin typeface="Cambria Math" panose="02040503050406030204" pitchFamily="18" charset="0"/>
                          </a:rPr>
                          <m:t>′</m:t>
                        </m:r>
                      </m:e>
                      <m:sub>
                        <m:r>
                          <a:rPr lang="en-US" b="0" i="1" dirty="0" smtClean="0">
                            <a:latin typeface="Cambria Math" panose="02040503050406030204" pitchFamily="18" charset="0"/>
                          </a:rPr>
                          <m:t>𝑖</m:t>
                        </m:r>
                      </m:sub>
                    </m:sSub>
                  </m:oMath>
                </a14:m>
                <a:r>
                  <a:rPr lang="en-US" dirty="0"/>
                  <a:t> basis)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64" b="-21198"/>
                </a:stretch>
              </a:blipFill>
            </p:spPr>
            <p:txBody>
              <a:bodyPr/>
              <a:lstStyle/>
              <a:p>
                <a:r>
                  <a:rPr lang="en-US">
                    <a:noFill/>
                  </a:rPr>
                  <a:t> </a:t>
                </a:r>
              </a:p>
            </p:txBody>
          </p:sp>
        </mc:Fallback>
      </mc:AlternateContent>
      <p:sp>
        <p:nvSpPr>
          <p:cNvPr id="11" name="Text Placeholder 10"/>
          <p:cNvSpPr>
            <a:spLocks noGrp="1"/>
          </p:cNvSpPr>
          <p:nvPr>
            <p:ph type="body" idx="1"/>
          </p:nvPr>
        </p:nvSpPr>
        <p:spPr>
          <a:xfrm>
            <a:off x="839788" y="1681163"/>
            <a:ext cx="5157787" cy="607780"/>
          </a:xfrm>
        </p:spPr>
        <p:txBody>
          <a:bodyPr/>
          <a:lstStyle/>
          <a:p>
            <a:r>
              <a:rPr lang="en-US" dirty="0"/>
              <a:t>Quadratic</a:t>
            </a:r>
          </a:p>
        </p:txBody>
      </p:sp>
      <p:pic>
        <p:nvPicPr>
          <p:cNvPr id="18" name="Content Placeholder 17"/>
          <p:cNvPicPr>
            <a:picLocks noGrp="1" noChangeAspect="1"/>
          </p:cNvPicPr>
          <p:nvPr>
            <p:ph sz="half" idx="2"/>
          </p:nvPr>
        </p:nvPicPr>
        <p:blipFill>
          <a:blip r:embed="rId3"/>
          <a:stretch>
            <a:fillRect/>
          </a:stretch>
        </p:blipFill>
        <p:spPr>
          <a:xfrm>
            <a:off x="1239078" y="2289175"/>
            <a:ext cx="4359207" cy="3900488"/>
          </a:xfrm>
          <a:prstGeom prst="rect">
            <a:avLst/>
          </a:prstGeom>
        </p:spPr>
      </p:pic>
      <p:sp>
        <p:nvSpPr>
          <p:cNvPr id="13" name="Text Placeholder 12"/>
          <p:cNvSpPr>
            <a:spLocks noGrp="1"/>
          </p:cNvSpPr>
          <p:nvPr>
            <p:ph type="body" sz="quarter" idx="3"/>
          </p:nvPr>
        </p:nvSpPr>
        <p:spPr>
          <a:xfrm>
            <a:off x="6172200" y="1681162"/>
            <a:ext cx="5183188" cy="607781"/>
          </a:xfrm>
        </p:spPr>
        <p:txBody>
          <a:bodyPr/>
          <a:lstStyle/>
          <a:p>
            <a:r>
              <a:rPr lang="en-US" dirty="0"/>
              <a:t>Cubic</a:t>
            </a:r>
          </a:p>
        </p:txBody>
      </p:sp>
      <p:pic>
        <p:nvPicPr>
          <p:cNvPr id="17" name="Content Placeholder 16"/>
          <p:cNvPicPr>
            <a:picLocks noGrp="1" noChangeAspect="1"/>
          </p:cNvPicPr>
          <p:nvPr>
            <p:ph sz="quarter" idx="4"/>
          </p:nvPr>
        </p:nvPicPr>
        <p:blipFill>
          <a:blip r:embed="rId4"/>
          <a:stretch>
            <a:fillRect/>
          </a:stretch>
        </p:blipFill>
        <p:spPr>
          <a:xfrm>
            <a:off x="6172200" y="2288944"/>
            <a:ext cx="4904741" cy="3684588"/>
          </a:xfrm>
          <a:prstGeom prst="rect">
            <a:avLst/>
          </a:prstGeom>
        </p:spPr>
      </p:pic>
    </p:spTree>
    <p:extLst>
      <p:ext uri="{BB962C8B-B14F-4D97-AF65-F5344CB8AC3E}">
        <p14:creationId xmlns:p14="http://schemas.microsoft.com/office/powerpoint/2010/main" val="277734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lgn="ctr"/>
                <a:r>
                  <a:rPr lang="en-US" dirty="0"/>
                  <a:t>Useful Facts about Band Space Differentials</a:t>
                </a:r>
                <a:br>
                  <a:rPr lang="en-US" dirty="0"/>
                </a:br>
                <a:r>
                  <a:rPr lang="en-US" sz="3600" dirty="0"/>
                  <a:t>(in the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𝑢</m:t>
                        </m:r>
                        <m:r>
                          <a:rPr lang="en-US" sz="3600" i="1" dirty="0">
                            <a:latin typeface="Cambria Math" panose="02040503050406030204" pitchFamily="18" charset="0"/>
                          </a:rPr>
                          <m:t>′</m:t>
                        </m:r>
                      </m:e>
                      <m:sub>
                        <m:r>
                          <a:rPr lang="en-US" sz="3600" i="1" dirty="0">
                            <a:latin typeface="Cambria Math" panose="02040503050406030204" pitchFamily="18" charset="0"/>
                          </a:rPr>
                          <m:t>𝑖</m:t>
                        </m:r>
                      </m:sub>
                    </m:sSub>
                  </m:oMath>
                </a14:m>
                <a:r>
                  <a:rPr lang="en-US" sz="3600" dirty="0"/>
                  <a:t> basis)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9217" b="-12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a:t>Quadratic (</a:t>
                </a:r>
                <a14:m>
                  <m:oMath xmlns:m="http://schemas.openxmlformats.org/officeDocument/2006/math">
                    <m:r>
                      <a:rPr lang="en-US" b="1" i="1" dirty="0" smtClean="0">
                        <a:latin typeface="Cambria Math" panose="02040503050406030204" pitchFamily="18" charset="0"/>
                      </a:rPr>
                      <m:t>𝑫</m:t>
                    </m:r>
                    <m:sSub>
                      <m:sSubPr>
                        <m:ctrlPr>
                          <a:rPr lang="en-US"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𝓔</m:t>
                        </m:r>
                      </m:e>
                      <m:sub>
                        <m:r>
                          <a:rPr lang="en-US" b="1" i="1">
                            <a:latin typeface="Cambria Math" panose="02040503050406030204" pitchFamily="18" charset="0"/>
                            <a:ea typeface="Cambria Math" panose="02040503050406030204" pitchFamily="18" charset="0"/>
                          </a:rPr>
                          <m:t>𝜷</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𝜸</m:t>
                        </m:r>
                      </m:sub>
                    </m:sSub>
                  </m:oMath>
                </a14:m>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3"/>
                <a:stretch>
                  <a:fillRect l="-1891"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55000" lnSpcReduction="20000"/>
              </a:bodyPr>
              <a:lstStyle/>
              <a:p>
                <a:r>
                  <a:rPr lang="en-US" dirty="0"/>
                  <a:t>For two vectors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2</m:t>
                        </m:r>
                      </m:sub>
                    </m:sSub>
                    <m:r>
                      <a:rPr lang="en-US"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ℬ𝒦</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oMath>
                </a14:m>
                <a:r>
                  <a:rPr lang="en-US" dirty="0">
                    <a:latin typeface="Cambria Math" panose="02040503050406030204" pitchFamily="18" charset="0"/>
                    <a:ea typeface="Cambria Math" panose="02040503050406030204" pitchFamily="18" charset="0"/>
                  </a:rPr>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2</m:t>
                              </m:r>
                            </m:sub>
                          </m:sSub>
                        </m:e>
                      </m:d>
                      <m:r>
                        <a:rPr lang="en-US">
                          <a:latin typeface="Cambria Math" panose="02040503050406030204" pitchFamily="18" charset="0"/>
                          <a:ea typeface="Cambria Math" panose="02040503050406030204" pitchFamily="18" charset="0"/>
                        </a:rPr>
                        <m:t>=0</m:t>
                      </m:r>
                    </m:oMath>
                  </m:oMathPara>
                </a14:m>
                <a:endParaRPr lang="en-US" dirty="0">
                  <a:ea typeface="Cambria Math" panose="02040503050406030204" pitchFamily="18" charset="0"/>
                </a:endParaRPr>
              </a:p>
              <a:p>
                <a:endParaRPr lang="en-US" dirty="0"/>
              </a:p>
              <a:p>
                <a:r>
                  <a:rPr lang="en-US" dirty="0"/>
                  <a:t>For one vector,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ℬ𝒦</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 </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𝑢</m:t>
                                  </m:r>
                                </m:e>
                                <m:sup>
                                  <m:r>
                                    <a:rPr lang="en-US" i="1">
                                      <a:latin typeface="Cambria Math" panose="02040503050406030204" pitchFamily="18" charset="0"/>
                                      <a:ea typeface="Cambria Math" panose="02040503050406030204" pitchFamily="18" charset="0"/>
                                    </a:rPr>
                                    <m:t>′</m:t>
                                  </m:r>
                                </m:sup>
                              </m:sSup>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𝑦</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𝑢</m:t>
                                  </m:r>
                                </m:e>
                                <m:sup>
                                  <m:r>
                                    <a:rPr lang="en-US" i="1">
                                      <a:latin typeface="Cambria Math" panose="02040503050406030204" pitchFamily="18" charset="0"/>
                                      <a:ea typeface="Cambria Math" panose="02040503050406030204" pitchFamily="18" charset="0"/>
                                    </a:rPr>
                                    <m:t>′</m:t>
                                  </m:r>
                                </m:sup>
                              </m:sSup>
                            </m:e>
                            <m:sub>
                              <m:r>
                                <a:rPr lang="en-US" i="1">
                                  <a:latin typeface="Cambria Math" panose="02040503050406030204" pitchFamily="18" charset="0"/>
                                  <a:ea typeface="Cambria Math" panose="02040503050406030204" pitchFamily="18" charset="0"/>
                                </a:rPr>
                                <m:t>𝑠</m:t>
                              </m:r>
                            </m:sub>
                          </m:sSub>
                        </m:e>
                      </m:d>
                      <m:r>
                        <a:rPr lang="en-US" i="1">
                          <a:latin typeface="Cambria Math" panose="02040503050406030204" pitchFamily="18" charset="0"/>
                          <a:ea typeface="Cambria Math" panose="02040503050406030204" pitchFamily="18" charset="0"/>
                        </a:rPr>
                        <m:t>,0,…,0)</m:t>
                      </m:r>
                    </m:oMath>
                  </m:oMathPara>
                </a14:m>
                <a:endParaRPr lang="en-US" dirty="0"/>
              </a:p>
              <a:p>
                <a:pPr lvl="1"/>
                <a:r>
                  <a:rPr lang="en-US" dirty="0"/>
                  <a:t>Note that </a:t>
                </a:r>
                <a14:m>
                  <m:oMath xmlns:m="http://schemas.openxmlformats.org/officeDocument/2006/math">
                    <m:r>
                      <a:rPr lang="en-US" b="0" i="1" smtClean="0">
                        <a:latin typeface="Cambria Math" panose="02040503050406030204" pitchFamily="18" charset="0"/>
                      </a:rPr>
                      <m:t>𝐷</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oMath>
                </a14:m>
                <a:r>
                  <a:rPr lang="en-US" dirty="0"/>
                  <a:t> maps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 </m:t>
                    </m:r>
                  </m:oMath>
                </a14:m>
                <a:r>
                  <a:rPr lang="en-US" dirty="0"/>
                  <a:t>to an </a:t>
                </a:r>
                <a14:m>
                  <m:oMath xmlns:m="http://schemas.openxmlformats.org/officeDocument/2006/math">
                    <m:r>
                      <a:rPr lang="en-US" i="1">
                        <a:latin typeface="Cambria Math" panose="02040503050406030204" pitchFamily="18" charset="0"/>
                      </a:rPr>
                      <m:t>𝑠</m:t>
                    </m:r>
                  </m:oMath>
                </a14:m>
                <a:r>
                  <a:rPr lang="en-US" dirty="0"/>
                  <a:t>-dimensional subspace of linear forms</a:t>
                </a:r>
              </a:p>
              <a:p>
                <a:endParaRPr lang="en-US" dirty="0"/>
              </a:p>
              <a:p>
                <a:r>
                  <a:rPr lang="en-US" dirty="0"/>
                  <a:t>And:</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𝐷</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r>
                        <a:rPr lang="en-US">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𝑆</m:t>
                                </m:r>
                              </m:e>
                              <m:e>
                                <m:m>
                                  <m:mPr>
                                    <m:mcs>
                                      <m:mc>
                                        <m:mcPr>
                                          <m:count m:val="3"/>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𝑅</m:t>
                                      </m:r>
                                    </m:e>
                                    <m:e>
                                      <m:r>
                                        <a:rPr lang="en-US" i="1">
                                          <a:latin typeface="Cambria Math" panose="02040503050406030204" pitchFamily="18" charset="0"/>
                                          <a:ea typeface="Cambria Math" panose="02040503050406030204" pitchFamily="18" charset="0"/>
                                        </a:rPr>
                                        <m:t>−</m:t>
                                      </m:r>
                                    </m:e>
                                  </m:mr>
                                </m:m>
                              </m:e>
                            </m:mr>
                            <m:m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e>
                                  </m:mr>
                                  <m:m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𝑇</m:t>
                                          </m:r>
                                        </m:sup>
                                      </m:sSup>
                                    </m:e>
                                  </m:mr>
                                  <m:mr>
                                    <m:e>
                                      <m:r>
                                        <a:rPr lang="en-US" i="1">
                                          <a:latin typeface="Cambria Math" panose="02040503050406030204" pitchFamily="18" charset="0"/>
                                          <a:ea typeface="Cambria Math" panose="02040503050406030204" pitchFamily="18" charset="0"/>
                                        </a:rPr>
                                        <m:t>|</m:t>
                                      </m:r>
                                    </m:e>
                                  </m:mr>
                                </m:m>
                              </m:e>
                              <m:e>
                                <m:r>
                                  <a:rPr lang="en-US" i="1">
                                    <a:latin typeface="Cambria Math" panose="02040503050406030204" pitchFamily="18" charset="0"/>
                                    <a:ea typeface="Cambria Math" panose="02040503050406030204" pitchFamily="18" charset="0"/>
                                  </a:rPr>
                                  <m:t>0</m:t>
                                </m:r>
                              </m:e>
                            </m:mr>
                          </m:m>
                        </m:e>
                      </m:d>
                    </m:oMath>
                  </m:oMathPara>
                </a14:m>
                <a:endParaRPr lang="en-US" dirty="0"/>
              </a:p>
              <a:p>
                <a:pPr lvl="1"/>
                <a:endParaRPr lang="en-US" dirty="0"/>
              </a:p>
              <a:p>
                <a:pPr lvl="1"/>
                <a:r>
                  <a:rPr lang="en-US" dirty="0"/>
                  <a:t>Note that the rank of the above 2-tensor (matrix) is at most </a:t>
                </a:r>
                <a14:m>
                  <m:oMath xmlns:m="http://schemas.openxmlformats.org/officeDocument/2006/math">
                    <m:r>
                      <a:rPr lang="en-US" i="1" dirty="0">
                        <a:latin typeface="Cambria Math" panose="02040503050406030204" pitchFamily="18" charset="0"/>
                      </a:rPr>
                      <m:t>2</m:t>
                    </m:r>
                    <m:r>
                      <a:rPr lang="en-US" i="1" dirty="0">
                        <a:latin typeface="Cambria Math" panose="02040503050406030204" pitchFamily="18" charset="0"/>
                      </a:rPr>
                      <m:t>𝑠</m:t>
                    </m:r>
                  </m:oMath>
                </a14:m>
                <a:r>
                  <a:rPr lang="en-US" dirty="0"/>
                  <a:t>.</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4"/>
                <a:stretch>
                  <a:fillRect l="-355" t="-1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p:cNvSpPr>
                <a:spLocks noGrp="1"/>
              </p:cNvSpPr>
              <p:nvPr>
                <p:ph type="body" sz="quarter" idx="3"/>
              </p:nvPr>
            </p:nvSpPr>
            <p:spPr/>
            <p:txBody>
              <a:bodyPr/>
              <a:lstStyle/>
              <a:p>
                <a:r>
                  <a:rPr lang="en-US" dirty="0"/>
                  <a:t>Cubic(</a:t>
                </a:r>
                <a14:m>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𝑫</m:t>
                        </m:r>
                      </m:e>
                      <m:sup>
                        <m:r>
                          <a:rPr lang="en-US" b="1" i="1" smtClean="0">
                            <a:latin typeface="Cambria Math" panose="02040503050406030204" pitchFamily="18" charset="0"/>
                          </a:rPr>
                          <m:t>𝟐</m:t>
                        </m:r>
                      </m:sup>
                    </m:sSup>
                    <m:sSub>
                      <m:sSubPr>
                        <m:ctrlPr>
                          <a:rPr lang="en-US"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𝓔</m:t>
                        </m:r>
                      </m:e>
                      <m:sub>
                        <m:r>
                          <a:rPr lang="en-US" b="1" i="1">
                            <a:latin typeface="Cambria Math" panose="02040503050406030204" pitchFamily="18" charset="0"/>
                            <a:ea typeface="Cambria Math" panose="02040503050406030204" pitchFamily="18" charset="0"/>
                          </a:rPr>
                          <m:t>𝜷</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𝜸</m:t>
                        </m:r>
                      </m:sub>
                    </m:sSub>
                  </m:oMath>
                </a14:m>
                <a:r>
                  <a:rPr lang="en-US" dirty="0"/>
                  <a:t>)</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3"/>
              </p:nvPr>
            </p:nvSpPr>
            <p:spPr>
              <a:blipFill>
                <a:blip r:embed="rId5"/>
                <a:stretch>
                  <a:fillRect l="-1882"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quarter" idx="4"/>
              </p:nvPr>
            </p:nvSpPr>
            <p:spPr/>
            <p:txBody>
              <a:bodyPr>
                <a:normAutofit fontScale="55000" lnSpcReduction="20000"/>
              </a:bodyPr>
              <a:lstStyle/>
              <a:p>
                <a:r>
                  <a:rPr lang="en-US" dirty="0"/>
                  <a:t>For three vectors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ℬ𝒦</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oMath>
                </a14:m>
                <a:r>
                  <a:rPr lang="en-US" dirty="0">
                    <a:latin typeface="Cambria Math" panose="02040503050406030204" pitchFamily="18" charset="0"/>
                    <a:ea typeface="Cambria Math" panose="02040503050406030204" pitchFamily="18" charset="0"/>
                  </a:rPr>
                  <a:t>:</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3</m:t>
                              </m:r>
                            </m:sub>
                          </m:sSub>
                        </m:e>
                      </m:d>
                      <m:r>
                        <a:rPr lang="en-US">
                          <a:latin typeface="Cambria Math" panose="02040503050406030204" pitchFamily="18" charset="0"/>
                          <a:ea typeface="Cambria Math" panose="02040503050406030204" pitchFamily="18" charset="0"/>
                        </a:rPr>
                        <m:t>=0</m:t>
                      </m:r>
                    </m:oMath>
                  </m:oMathPara>
                </a14:m>
                <a:endParaRPr lang="en-US" dirty="0">
                  <a:ea typeface="Cambria Math" panose="02040503050406030204" pitchFamily="18" charset="0"/>
                </a:endParaRPr>
              </a:p>
              <a:p>
                <a:endParaRPr lang="en-US" dirty="0"/>
              </a:p>
              <a:p>
                <a:r>
                  <a:rPr lang="en-US" dirty="0"/>
                  <a:t>For two vectors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ℬ𝒦</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oMath>
                </a14:m>
                <a:r>
                  <a:rPr lang="en-US" dirty="0"/>
                  <a:t>:</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2</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𝑢</m:t>
                                  </m:r>
                                </m:e>
                                <m:sup>
                                  <m:r>
                                    <a:rPr lang="en-US" i="1">
                                      <a:latin typeface="Cambria Math" panose="02040503050406030204" pitchFamily="18" charset="0"/>
                                      <a:ea typeface="Cambria Math" panose="02040503050406030204" pitchFamily="18" charset="0"/>
                                    </a:rPr>
                                    <m:t>′</m:t>
                                  </m:r>
                                </m:sup>
                              </m:sSup>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𝑦</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𝑢</m:t>
                                  </m:r>
                                </m:e>
                                <m:sup>
                                  <m:r>
                                    <a:rPr lang="en-US" i="1">
                                      <a:latin typeface="Cambria Math" panose="02040503050406030204" pitchFamily="18" charset="0"/>
                                      <a:ea typeface="Cambria Math" panose="02040503050406030204" pitchFamily="18" charset="0"/>
                                    </a:rPr>
                                    <m:t>′</m:t>
                                  </m:r>
                                </m:sup>
                              </m:sSup>
                            </m:e>
                            <m:sub>
                              <m:r>
                                <a:rPr lang="en-US" i="1">
                                  <a:latin typeface="Cambria Math" panose="02040503050406030204" pitchFamily="18" charset="0"/>
                                  <a:ea typeface="Cambria Math" panose="02040503050406030204" pitchFamily="18" charset="0"/>
                                </a:rPr>
                                <m:t>𝑠</m:t>
                              </m:r>
                            </m:sub>
                          </m:sSub>
                        </m:e>
                      </m:d>
                      <m:r>
                        <a:rPr lang="en-US" i="1">
                          <a:latin typeface="Cambria Math" panose="02040503050406030204" pitchFamily="18" charset="0"/>
                          <a:ea typeface="Cambria Math" panose="02040503050406030204" pitchFamily="18" charset="0"/>
                        </a:rPr>
                        <m:t>,0,…,0)</m:t>
                      </m:r>
                    </m:oMath>
                  </m:oMathPara>
                </a14:m>
                <a:endParaRPr lang="en-US" dirty="0"/>
              </a:p>
              <a:p>
                <a:pPr lvl="1"/>
                <a:r>
                  <a:rPr lang="en-US" dirty="0"/>
                  <a:t>Note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oMath>
                </a14:m>
                <a:r>
                  <a:rPr lang="en-US" dirty="0"/>
                  <a:t> maps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2</m:t>
                        </m:r>
                      </m:sub>
                    </m:sSub>
                  </m:oMath>
                </a14:m>
                <a:r>
                  <a:rPr lang="en-US" dirty="0"/>
                  <a:t> to an </a:t>
                </a:r>
                <a14:m>
                  <m:oMath xmlns:m="http://schemas.openxmlformats.org/officeDocument/2006/math">
                    <m:r>
                      <a:rPr lang="en-US" i="1">
                        <a:latin typeface="Cambria Math" panose="02040503050406030204" pitchFamily="18" charset="0"/>
                      </a:rPr>
                      <m:t>𝑠</m:t>
                    </m:r>
                  </m:oMath>
                </a14:m>
                <a:r>
                  <a:rPr lang="en-US" dirty="0"/>
                  <a:t>-dimensional subspace of linear forms</a:t>
                </a:r>
              </a:p>
              <a:p>
                <a:endParaRPr lang="en-US" dirty="0"/>
              </a:p>
              <a:p>
                <a:r>
                  <a:rPr lang="en-US" dirty="0"/>
                  <a:t>For one vector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ℬ𝒦</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oMath>
                </a14:m>
                <a:r>
                  <a:rPr lang="en-US" dirty="0"/>
                  <a:t>:</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1</m:t>
                              </m:r>
                            </m:sub>
                          </m:sSub>
                        </m:e>
                      </m:d>
                      <m:r>
                        <a:rPr lang="en-US">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𝑆</m:t>
                                </m:r>
                              </m:e>
                              <m:e>
                                <m:m>
                                  <m:mPr>
                                    <m:mcs>
                                      <m:mc>
                                        <m:mcPr>
                                          <m:count m:val="3"/>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𝑅</m:t>
                                      </m:r>
                                    </m:e>
                                    <m:e>
                                      <m:r>
                                        <a:rPr lang="en-US" i="1">
                                          <a:latin typeface="Cambria Math" panose="02040503050406030204" pitchFamily="18" charset="0"/>
                                          <a:ea typeface="Cambria Math" panose="02040503050406030204" pitchFamily="18" charset="0"/>
                                        </a:rPr>
                                        <m:t>−</m:t>
                                      </m:r>
                                    </m:e>
                                  </m:mr>
                                </m:m>
                              </m:e>
                            </m:mr>
                            <m:m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e>
                                  </m:mr>
                                  <m:m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𝑇</m:t>
                                          </m:r>
                                        </m:sup>
                                      </m:sSup>
                                    </m:e>
                                  </m:mr>
                                  <m:mr>
                                    <m:e>
                                      <m:r>
                                        <a:rPr lang="en-US" i="1">
                                          <a:latin typeface="Cambria Math" panose="02040503050406030204" pitchFamily="18" charset="0"/>
                                          <a:ea typeface="Cambria Math" panose="02040503050406030204" pitchFamily="18" charset="0"/>
                                        </a:rPr>
                                        <m:t>|</m:t>
                                      </m:r>
                                    </m:e>
                                  </m:mr>
                                </m:m>
                              </m:e>
                              <m:e>
                                <m:r>
                                  <a:rPr lang="en-US" i="1">
                                    <a:latin typeface="Cambria Math" panose="02040503050406030204" pitchFamily="18" charset="0"/>
                                    <a:ea typeface="Cambria Math" panose="02040503050406030204" pitchFamily="18" charset="0"/>
                                  </a:rPr>
                                  <m:t>0</m:t>
                                </m:r>
                              </m:e>
                            </m:mr>
                          </m:m>
                        </m:e>
                      </m:d>
                    </m:oMath>
                  </m:oMathPara>
                </a14:m>
                <a:endParaRPr lang="en-US" dirty="0"/>
              </a:p>
              <a:p>
                <a:pPr lvl="1"/>
                <a:endParaRPr lang="en-US" dirty="0"/>
              </a:p>
              <a:p>
                <a:pPr lvl="1"/>
                <a:r>
                  <a:rPr lang="en-US" dirty="0"/>
                  <a:t>Note that the rank of the resulting 2-tensor (matrix) is at most </a:t>
                </a:r>
                <a14:m>
                  <m:oMath xmlns:m="http://schemas.openxmlformats.org/officeDocument/2006/math">
                    <m:r>
                      <a:rPr lang="en-US" i="1" dirty="0">
                        <a:latin typeface="Cambria Math" panose="02040503050406030204" pitchFamily="18" charset="0"/>
                      </a:rPr>
                      <m:t>2</m:t>
                    </m:r>
                    <m:r>
                      <a:rPr lang="en-US" i="1" dirty="0">
                        <a:latin typeface="Cambria Math" panose="02040503050406030204" pitchFamily="18" charset="0"/>
                      </a:rPr>
                      <m:t>𝑠</m:t>
                    </m:r>
                  </m:oMath>
                </a14:m>
                <a:r>
                  <a:rPr lang="en-US" dirty="0"/>
                  <a:t>.</a:t>
                </a:r>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4"/>
              </p:nvPr>
            </p:nvSpPr>
            <p:spPr>
              <a:blipFill>
                <a:blip r:embed="rId6"/>
                <a:stretch>
                  <a:fillRect l="-353" t="-1821"/>
                </a:stretch>
              </a:blipFill>
            </p:spPr>
            <p:txBody>
              <a:bodyPr/>
              <a:lstStyle/>
              <a:p>
                <a:r>
                  <a:rPr lang="en-US">
                    <a:noFill/>
                  </a:rPr>
                  <a:t> </a:t>
                </a:r>
              </a:p>
            </p:txBody>
          </p:sp>
        </mc:Fallback>
      </mc:AlternateContent>
    </p:spTree>
    <p:extLst>
      <p:ext uri="{BB962C8B-B14F-4D97-AF65-F5344CB8AC3E}">
        <p14:creationId xmlns:p14="http://schemas.microsoft.com/office/powerpoint/2010/main" val="141230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the Discrete differential?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Characteristic 2,3, the Discrete differential destroys information about some perfectly good quadratic/cubic monomials</a:t>
                </a:r>
              </a:p>
              <a:p>
                <a:r>
                  <a:rPr lang="en-US" dirty="0"/>
                  <a:t>Characteristic 2:</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3</m:t>
                          </m:r>
                        </m:sup>
                      </m:sSubSup>
                      <m:r>
                        <a:rPr lang="en-US" b="0" i="1" smtClean="0">
                          <a:latin typeface="Cambria Math" panose="02040503050406030204" pitchFamily="18" charset="0"/>
                        </a:rPr>
                        <m:t>=0.</m:t>
                      </m:r>
                    </m:oMath>
                  </m:oMathPara>
                </a14:m>
                <a:endParaRPr lang="en-US" dirty="0"/>
              </a:p>
              <a:p>
                <a:r>
                  <a:rPr lang="en-US" dirty="0"/>
                  <a:t>Characteristic 3:</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3</m:t>
                          </m:r>
                        </m:sup>
                      </m:sSubSup>
                      <m:r>
                        <a:rPr lang="en-US" b="0" i="1" smtClean="0">
                          <a:latin typeface="Cambria Math" panose="02040503050406030204" pitchFamily="18" charset="0"/>
                        </a:rPr>
                        <m:t>=0.</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96164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Play Out in Attacks?:</a:t>
            </a:r>
            <a:br>
              <a:rPr lang="en-US" dirty="0"/>
            </a:br>
            <a:r>
              <a:rPr lang="en-US" dirty="0"/>
              <a:t>Overall Strategy</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838200" y="1825624"/>
                <a:ext cx="5181600" cy="4560661"/>
              </a:xfrm>
            </p:spPr>
            <p:txBody>
              <a:bodyPr>
                <a:normAutofit fontScale="47500" lnSpcReduction="20000"/>
              </a:bodyPr>
              <a:lstStyle/>
              <a:p>
                <a:pPr marL="0" indent="0">
                  <a:buNone/>
                </a:pPr>
                <a:r>
                  <a:rPr lang="en-US" sz="4400" dirty="0"/>
                  <a:t>Quadratic:</a:t>
                </a:r>
              </a:p>
              <a:p>
                <a:r>
                  <a:rPr lang="en-US" sz="3400" dirty="0"/>
                  <a:t>Select </a:t>
                </a:r>
                <a14:m>
                  <m:oMath xmlns:m="http://schemas.openxmlformats.org/officeDocument/2006/math">
                    <m:sSup>
                      <m:sSupPr>
                        <m:ctrlPr>
                          <a:rPr lang="en-US" sz="3400" i="1">
                            <a:latin typeface="Cambria Math" panose="02040503050406030204" pitchFamily="18" charset="0"/>
                          </a:rPr>
                        </m:ctrlPr>
                      </m:sSupPr>
                      <m:e>
                        <m:r>
                          <a:rPr lang="en-US" sz="3400" i="1">
                            <a:latin typeface="Cambria Math" panose="02040503050406030204" pitchFamily="18" charset="0"/>
                          </a:rPr>
                          <m:t>𝑠</m:t>
                        </m:r>
                      </m:e>
                      <m:sup>
                        <m:r>
                          <a:rPr lang="en-US" sz="3400" i="1">
                            <a:latin typeface="Cambria Math" panose="02040503050406030204" pitchFamily="18" charset="0"/>
                          </a:rPr>
                          <m:t>2</m:t>
                        </m:r>
                      </m:sup>
                    </m:sSup>
                  </m:oMath>
                </a14:m>
                <a:r>
                  <a:rPr lang="en-US" sz="3400" dirty="0"/>
                  <a:t>-dimensional vectors, </a:t>
                </a:r>
                <a14:m>
                  <m:oMath xmlns:m="http://schemas.openxmlformats.org/officeDocument/2006/math">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1</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2</m:t>
                        </m:r>
                      </m:sub>
                    </m:sSub>
                  </m:oMath>
                </a14:m>
                <a:r>
                  <a:rPr lang="en-US" sz="3400" dirty="0"/>
                  <a:t>.</a:t>
                </a:r>
              </a:p>
              <a:p>
                <a:r>
                  <a:rPr lang="en-US" sz="3400" dirty="0"/>
                  <a:t>Solve for </a:t>
                </a:r>
                <a14:m>
                  <m:oMath xmlns:m="http://schemas.openxmlformats.org/officeDocument/2006/math">
                    <m:sSub>
                      <m:sSubPr>
                        <m:ctrlPr>
                          <a:rPr lang="en-US" sz="3400" i="1">
                            <a:latin typeface="Cambria Math" panose="02040503050406030204" pitchFamily="18" charset="0"/>
                          </a:rPr>
                        </m:ctrlPr>
                      </m:sSubPr>
                      <m:e>
                        <m:r>
                          <a:rPr lang="en-US" sz="3400" i="1">
                            <a:latin typeface="Cambria Math" panose="02040503050406030204" pitchFamily="18" charset="0"/>
                          </a:rPr>
                          <m:t>𝑡</m:t>
                        </m:r>
                      </m:e>
                      <m:sub>
                        <m:r>
                          <a:rPr lang="en-US" sz="3400" i="1">
                            <a:latin typeface="Cambria Math" panose="02040503050406030204" pitchFamily="18" charset="0"/>
                          </a:rPr>
                          <m:t>𝑖</m:t>
                        </m:r>
                      </m:sub>
                    </m:sSub>
                  </m:oMath>
                </a14:m>
                <a:r>
                  <a:rPr lang="en-US" sz="3400" dirty="0">
                    <a:latin typeface="Calibri" panose="020F0502020204030204" pitchFamily="34" charset="0"/>
                  </a:rPr>
                  <a:t>:</a:t>
                </a:r>
                <a:endParaRPr lang="en-US" sz="340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ctrlPr>
                            <a:rPr lang="en-US" sz="2900" i="1">
                              <a:latin typeface="Cambria Math" panose="02040503050406030204" pitchFamily="18" charset="0"/>
                            </a:rPr>
                          </m:ctrlPr>
                        </m:naryPr>
                        <m:sub>
                          <m:r>
                            <m:rPr>
                              <m:brk m:alnAt="23"/>
                            </m:rPr>
                            <a:rPr lang="en-US" sz="2900" i="1">
                              <a:latin typeface="Cambria Math" panose="02040503050406030204" pitchFamily="18" charset="0"/>
                            </a:rPr>
                            <m:t>𝑖</m:t>
                          </m:r>
                          <m:r>
                            <a:rPr lang="en-US" sz="2900" i="1">
                              <a:latin typeface="Cambria Math" panose="02040503050406030204" pitchFamily="18" charset="0"/>
                            </a:rPr>
                            <m:t>=1</m:t>
                          </m:r>
                        </m:sub>
                        <m:sup>
                          <m:r>
                            <a:rPr lang="en-US" sz="2900" i="1">
                              <a:latin typeface="Cambria Math" panose="02040503050406030204" pitchFamily="18" charset="0"/>
                            </a:rPr>
                            <m:t>2</m:t>
                          </m:r>
                          <m:sSup>
                            <m:sSupPr>
                              <m:ctrlPr>
                                <a:rPr lang="en-US" sz="2900" i="1">
                                  <a:latin typeface="Cambria Math" panose="02040503050406030204" pitchFamily="18" charset="0"/>
                                </a:rPr>
                              </m:ctrlPr>
                            </m:sSupPr>
                            <m:e>
                              <m:r>
                                <a:rPr lang="en-US" sz="2900" i="1">
                                  <a:latin typeface="Cambria Math" panose="02040503050406030204" pitchFamily="18" charset="0"/>
                                </a:rPr>
                                <m:t>𝑠</m:t>
                              </m:r>
                            </m:e>
                            <m:sup>
                              <m:r>
                                <a:rPr lang="en-US" sz="2900" i="1">
                                  <a:latin typeface="Cambria Math" panose="02040503050406030204" pitchFamily="18" charset="0"/>
                                </a:rPr>
                                <m:t>2</m:t>
                              </m:r>
                            </m:sup>
                          </m:sSup>
                        </m:sup>
                        <m:e>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𝑖</m:t>
                              </m:r>
                            </m:sub>
                          </m:sSub>
                          <m:r>
                            <a:rPr lang="en-US" sz="2900" b="0" i="1" smtClean="0">
                              <a:latin typeface="Cambria Math" panose="02040503050406030204" pitchFamily="18" charset="0"/>
                            </a:rPr>
                            <m:t>𝐷</m:t>
                          </m:r>
                          <m:sSub>
                            <m:sSubPr>
                              <m:ctrlPr>
                                <a:rPr lang="en-US" sz="2900" i="1">
                                  <a:latin typeface="Cambria Math" panose="02040503050406030204" pitchFamily="18" charset="0"/>
                                  <a:ea typeface="Cambria Math" panose="02040503050406030204" pitchFamily="18" charset="0"/>
                                </a:rPr>
                              </m:ctrlPr>
                            </m:sSubPr>
                            <m:e>
                              <m:r>
                                <a:rPr lang="en-US" sz="2900" i="1">
                                  <a:latin typeface="Cambria Math" panose="02040503050406030204" pitchFamily="18" charset="0"/>
                                  <a:ea typeface="Cambria Math" panose="02040503050406030204" pitchFamily="18" charset="0"/>
                                </a:rPr>
                                <m:t>ℰ</m:t>
                              </m:r>
                            </m:e>
                            <m:sub>
                              <m:r>
                                <a:rPr lang="en-US" sz="2900" i="1">
                                  <a:latin typeface="Cambria Math" panose="02040503050406030204" pitchFamily="18" charset="0"/>
                                  <a:ea typeface="Cambria Math" panose="02040503050406030204" pitchFamily="18" charset="0"/>
                                </a:rPr>
                                <m:t>𝑖</m:t>
                              </m:r>
                            </m:sub>
                          </m:sSub>
                        </m:e>
                      </m:nary>
                      <m:d>
                        <m:dPr>
                          <m:ctrlPr>
                            <a:rPr lang="en-US" sz="2900" i="1">
                              <a:latin typeface="Cambria Math" panose="02040503050406030204" pitchFamily="18" charset="0"/>
                              <a:ea typeface="Cambria Math" panose="02040503050406030204" pitchFamily="18" charset="0"/>
                            </a:rPr>
                          </m:ctrlPr>
                        </m:dPr>
                        <m:e>
                          <m:sSub>
                            <m:sSubPr>
                              <m:ctrlPr>
                                <a:rPr lang="en-US" sz="2900" i="1">
                                  <a:latin typeface="Cambria Math" panose="02040503050406030204" pitchFamily="18" charset="0"/>
                                </a:rPr>
                              </m:ctrlPr>
                            </m:sSubPr>
                            <m:e>
                              <m:r>
                                <a:rPr lang="en-US" sz="2900" b="0" i="1" smtClean="0">
                                  <a:latin typeface="Cambria Math" panose="02040503050406030204" pitchFamily="18" charset="0"/>
                                </a:rPr>
                                <m:t>𝑤</m:t>
                              </m:r>
                            </m:e>
                            <m:sub>
                              <m:r>
                                <a:rPr lang="en-US" sz="2900" i="1">
                                  <a:latin typeface="Cambria Math" panose="02040503050406030204" pitchFamily="18" charset="0"/>
                                </a:rPr>
                                <m:t>1</m:t>
                              </m:r>
                            </m:sub>
                          </m:sSub>
                        </m:e>
                      </m:d>
                      <m:r>
                        <a:rPr lang="en-US" sz="2900" i="1">
                          <a:latin typeface="Cambria Math" panose="02040503050406030204" pitchFamily="18" charset="0"/>
                          <a:ea typeface="Cambria Math" panose="02040503050406030204" pitchFamily="18" charset="0"/>
                        </a:rPr>
                        <m:t>=0</m:t>
                      </m:r>
                    </m:oMath>
                  </m:oMathPara>
                </a14:m>
                <a:endParaRPr lang="en-US" sz="2900" dirty="0">
                  <a:ea typeface="Cambria Math" panose="02040503050406030204" pitchFamily="18" charset="0"/>
                </a:endParaRPr>
              </a:p>
              <a:p>
                <a:pPr marL="0" indent="0">
                  <a:buNone/>
                </a:pPr>
                <a:endParaRPr lang="en-US" sz="2900" dirty="0"/>
              </a:p>
              <a:p>
                <a:pPr marL="0" indent="0">
                  <a:buNone/>
                </a:pPr>
                <a14:m>
                  <m:oMathPara xmlns:m="http://schemas.openxmlformats.org/officeDocument/2006/math">
                    <m:oMathParaPr>
                      <m:jc m:val="centerGroup"/>
                    </m:oMathParaPr>
                    <m:oMath xmlns:m="http://schemas.openxmlformats.org/officeDocument/2006/math">
                      <m:nary>
                        <m:naryPr>
                          <m:chr m:val="∑"/>
                          <m:ctrlPr>
                            <a:rPr lang="en-US" sz="2900" i="1">
                              <a:latin typeface="Cambria Math" panose="02040503050406030204" pitchFamily="18" charset="0"/>
                            </a:rPr>
                          </m:ctrlPr>
                        </m:naryPr>
                        <m:sub>
                          <m:r>
                            <m:rPr>
                              <m:brk m:alnAt="23"/>
                            </m:rPr>
                            <a:rPr lang="en-US" sz="2900" i="1">
                              <a:latin typeface="Cambria Math" panose="02040503050406030204" pitchFamily="18" charset="0"/>
                            </a:rPr>
                            <m:t>𝑖</m:t>
                          </m:r>
                          <m:r>
                            <a:rPr lang="en-US" sz="2900" i="1">
                              <a:latin typeface="Cambria Math" panose="02040503050406030204" pitchFamily="18" charset="0"/>
                            </a:rPr>
                            <m:t>=1</m:t>
                          </m:r>
                        </m:sub>
                        <m:sup>
                          <m:r>
                            <a:rPr lang="en-US" sz="2900" i="1">
                              <a:latin typeface="Cambria Math" panose="02040503050406030204" pitchFamily="18" charset="0"/>
                            </a:rPr>
                            <m:t>2</m:t>
                          </m:r>
                          <m:sSup>
                            <m:sSupPr>
                              <m:ctrlPr>
                                <a:rPr lang="en-US" sz="2900" i="1">
                                  <a:latin typeface="Cambria Math" panose="02040503050406030204" pitchFamily="18" charset="0"/>
                                </a:rPr>
                              </m:ctrlPr>
                            </m:sSupPr>
                            <m:e>
                              <m:r>
                                <a:rPr lang="en-US" sz="2900" i="1">
                                  <a:latin typeface="Cambria Math" panose="02040503050406030204" pitchFamily="18" charset="0"/>
                                </a:rPr>
                                <m:t>𝑠</m:t>
                              </m:r>
                            </m:e>
                            <m:sup>
                              <m:r>
                                <a:rPr lang="en-US" sz="2900" i="1">
                                  <a:latin typeface="Cambria Math" panose="02040503050406030204" pitchFamily="18" charset="0"/>
                                </a:rPr>
                                <m:t>2</m:t>
                              </m:r>
                            </m:sup>
                          </m:sSup>
                        </m:sup>
                        <m:e>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𝑖</m:t>
                              </m:r>
                            </m:sub>
                          </m:sSub>
                          <m:r>
                            <a:rPr lang="en-US" sz="2900" b="0" i="1" smtClean="0">
                              <a:latin typeface="Cambria Math" panose="02040503050406030204" pitchFamily="18" charset="0"/>
                            </a:rPr>
                            <m:t>𝐷</m:t>
                          </m:r>
                          <m:sSub>
                            <m:sSubPr>
                              <m:ctrlPr>
                                <a:rPr lang="en-US" sz="2900" i="1">
                                  <a:latin typeface="Cambria Math" panose="02040503050406030204" pitchFamily="18" charset="0"/>
                                  <a:ea typeface="Cambria Math" panose="02040503050406030204" pitchFamily="18" charset="0"/>
                                </a:rPr>
                              </m:ctrlPr>
                            </m:sSubPr>
                            <m:e>
                              <m:r>
                                <a:rPr lang="en-US" sz="2900" i="1">
                                  <a:latin typeface="Cambria Math" panose="02040503050406030204" pitchFamily="18" charset="0"/>
                                  <a:ea typeface="Cambria Math" panose="02040503050406030204" pitchFamily="18" charset="0"/>
                                </a:rPr>
                                <m:t>ℰ</m:t>
                              </m:r>
                            </m:e>
                            <m:sub>
                              <m:r>
                                <a:rPr lang="en-US" sz="2900" i="1">
                                  <a:latin typeface="Cambria Math" panose="02040503050406030204" pitchFamily="18" charset="0"/>
                                  <a:ea typeface="Cambria Math" panose="02040503050406030204" pitchFamily="18" charset="0"/>
                                </a:rPr>
                                <m:t>𝑖</m:t>
                              </m:r>
                            </m:sub>
                          </m:sSub>
                        </m:e>
                      </m:nary>
                      <m:d>
                        <m:dPr>
                          <m:ctrlPr>
                            <a:rPr lang="en-US" sz="2900" i="1">
                              <a:latin typeface="Cambria Math" panose="02040503050406030204" pitchFamily="18" charset="0"/>
                              <a:ea typeface="Cambria Math" panose="02040503050406030204" pitchFamily="18" charset="0"/>
                            </a:rPr>
                          </m:ctrlPr>
                        </m:dPr>
                        <m:e>
                          <m:sSub>
                            <m:sSubPr>
                              <m:ctrlPr>
                                <a:rPr lang="en-US" sz="2900" i="1" smtClean="0">
                                  <a:latin typeface="Cambria Math" panose="02040503050406030204" pitchFamily="18" charset="0"/>
                                </a:rPr>
                              </m:ctrlPr>
                            </m:sSubPr>
                            <m:e>
                              <m:r>
                                <a:rPr lang="en-US" sz="2900" b="0" i="1" smtClean="0">
                                  <a:latin typeface="Cambria Math" panose="02040503050406030204" pitchFamily="18" charset="0"/>
                                </a:rPr>
                                <m:t>𝑤</m:t>
                              </m:r>
                            </m:e>
                            <m:sub>
                              <m:r>
                                <a:rPr lang="en-US" sz="2900" b="0" i="1" smtClean="0">
                                  <a:latin typeface="Cambria Math" panose="02040503050406030204" pitchFamily="18" charset="0"/>
                                </a:rPr>
                                <m:t>2</m:t>
                              </m:r>
                            </m:sub>
                          </m:sSub>
                        </m:e>
                      </m:d>
                      <m:r>
                        <a:rPr lang="en-US" sz="2900" i="1">
                          <a:latin typeface="Cambria Math" panose="02040503050406030204" pitchFamily="18" charset="0"/>
                          <a:ea typeface="Cambria Math" panose="02040503050406030204" pitchFamily="18" charset="0"/>
                        </a:rPr>
                        <m:t>=0</m:t>
                      </m:r>
                    </m:oMath>
                  </m:oMathPara>
                </a14:m>
                <a:endParaRPr lang="en-US" sz="2900" dirty="0"/>
              </a:p>
              <a:p>
                <a:pPr marL="0" indent="0">
                  <a:buNone/>
                </a:pPr>
                <a:endParaRPr lang="en-US" sz="2900" dirty="0"/>
              </a:p>
              <a:p>
                <a:r>
                  <a:rPr lang="en-US" sz="3400" dirty="0"/>
                  <a:t>Hope that </a:t>
                </a:r>
                <a14:m>
                  <m:oMath xmlns:m="http://schemas.openxmlformats.org/officeDocument/2006/math">
                    <m:nary>
                      <m:naryPr>
                        <m:chr m:val="∑"/>
                        <m:ctrlPr>
                          <a:rPr lang="en-US" sz="3400" i="1">
                            <a:latin typeface="Cambria Math" panose="02040503050406030204" pitchFamily="18" charset="0"/>
                          </a:rPr>
                        </m:ctrlPr>
                      </m:naryPr>
                      <m:sub>
                        <m:r>
                          <m:rPr>
                            <m:brk m:alnAt="23"/>
                          </m:rPr>
                          <a:rPr lang="en-US" sz="3400" i="1">
                            <a:latin typeface="Cambria Math" panose="02040503050406030204" pitchFamily="18" charset="0"/>
                          </a:rPr>
                          <m:t>𝑖</m:t>
                        </m:r>
                        <m:r>
                          <a:rPr lang="en-US" sz="3400" i="1">
                            <a:latin typeface="Cambria Math" panose="02040503050406030204" pitchFamily="18" charset="0"/>
                          </a:rPr>
                          <m:t>=1</m:t>
                        </m:r>
                      </m:sub>
                      <m:sup>
                        <m:r>
                          <a:rPr lang="en-US" sz="3400" i="1">
                            <a:latin typeface="Cambria Math" panose="02040503050406030204" pitchFamily="18" charset="0"/>
                          </a:rPr>
                          <m:t>2</m:t>
                        </m:r>
                        <m:sSup>
                          <m:sSupPr>
                            <m:ctrlPr>
                              <a:rPr lang="en-US" sz="3400" i="1">
                                <a:latin typeface="Cambria Math" panose="02040503050406030204" pitchFamily="18" charset="0"/>
                              </a:rPr>
                            </m:ctrlPr>
                          </m:sSupPr>
                          <m:e>
                            <m:r>
                              <a:rPr lang="en-US" sz="3400" i="1">
                                <a:latin typeface="Cambria Math" panose="02040503050406030204" pitchFamily="18" charset="0"/>
                              </a:rPr>
                              <m:t>𝑠</m:t>
                            </m:r>
                          </m:e>
                          <m:sup>
                            <m:r>
                              <a:rPr lang="en-US" sz="3400" i="1">
                                <a:latin typeface="Cambria Math" panose="02040503050406030204" pitchFamily="18" charset="0"/>
                              </a:rPr>
                              <m:t>2</m:t>
                            </m:r>
                          </m:sup>
                        </m:sSup>
                      </m:sup>
                      <m:e>
                        <m:sSub>
                          <m:sSubPr>
                            <m:ctrlPr>
                              <a:rPr lang="en-US" sz="3400" i="1">
                                <a:latin typeface="Cambria Math" panose="02040503050406030204" pitchFamily="18" charset="0"/>
                              </a:rPr>
                            </m:ctrlPr>
                          </m:sSubPr>
                          <m:e>
                            <m:r>
                              <a:rPr lang="en-US" sz="3400" i="1">
                                <a:latin typeface="Cambria Math" panose="02040503050406030204" pitchFamily="18" charset="0"/>
                              </a:rPr>
                              <m:t>𝑡</m:t>
                            </m:r>
                          </m:e>
                          <m:sub>
                            <m:r>
                              <a:rPr lang="en-US" sz="3400" i="1">
                                <a:latin typeface="Cambria Math" panose="02040503050406030204" pitchFamily="18" charset="0"/>
                              </a:rPr>
                              <m:t>𝑖</m:t>
                            </m:r>
                          </m:sub>
                        </m:sSub>
                        <m:sSup>
                          <m:sSupPr>
                            <m:ctrlPr>
                              <a:rPr lang="en-US" sz="3400" i="1">
                                <a:latin typeface="Cambria Math" panose="02040503050406030204" pitchFamily="18" charset="0"/>
                              </a:rPr>
                            </m:ctrlPr>
                          </m:sSupPr>
                          <m:e>
                            <m:r>
                              <a:rPr lang="en-US" sz="3400" i="1">
                                <a:latin typeface="Cambria Math" panose="02040503050406030204" pitchFamily="18" charset="0"/>
                              </a:rPr>
                              <m:t>𝐷</m:t>
                            </m:r>
                          </m:e>
                          <m:sup>
                            <m:r>
                              <a:rPr lang="en-US" sz="3400" i="1">
                                <a:latin typeface="Cambria Math" panose="02040503050406030204" pitchFamily="18" charset="0"/>
                              </a:rPr>
                              <m:t>2</m:t>
                            </m:r>
                          </m:sup>
                        </m:sSup>
                        <m:sSub>
                          <m:sSubPr>
                            <m:ctrlPr>
                              <a:rPr lang="en-US" sz="3400" i="1">
                                <a:latin typeface="Cambria Math" panose="02040503050406030204" pitchFamily="18" charset="0"/>
                                <a:ea typeface="Cambria Math" panose="02040503050406030204" pitchFamily="18" charset="0"/>
                              </a:rPr>
                            </m:ctrlPr>
                          </m:sSubPr>
                          <m:e>
                            <m:r>
                              <a:rPr lang="en-US" sz="3400" i="1">
                                <a:latin typeface="Cambria Math" panose="02040503050406030204" pitchFamily="18" charset="0"/>
                                <a:ea typeface="Cambria Math" panose="02040503050406030204" pitchFamily="18" charset="0"/>
                              </a:rPr>
                              <m:t>ℰ</m:t>
                            </m:r>
                          </m:e>
                          <m:sub>
                            <m:r>
                              <a:rPr lang="en-US" sz="3400" i="1">
                                <a:latin typeface="Cambria Math" panose="02040503050406030204" pitchFamily="18" charset="0"/>
                                <a:ea typeface="Cambria Math" panose="02040503050406030204" pitchFamily="18" charset="0"/>
                              </a:rPr>
                              <m:t>𝑖</m:t>
                            </m:r>
                          </m:sub>
                        </m:sSub>
                      </m:e>
                    </m:nary>
                    <m:r>
                      <a:rPr lang="en-US" sz="3400" i="1">
                        <a:latin typeface="Cambria Math" panose="02040503050406030204" pitchFamily="18" charset="0"/>
                        <a:ea typeface="Cambria Math" panose="02040503050406030204" pitchFamily="18" charset="0"/>
                      </a:rPr>
                      <m:t>∈</m:t>
                    </m:r>
                    <m:sSub>
                      <m:sSubPr>
                        <m:ctrlPr>
                          <a:rPr lang="en-US" sz="3400" i="1">
                            <a:latin typeface="Cambria Math" panose="02040503050406030204" pitchFamily="18" charset="0"/>
                            <a:ea typeface="Cambria Math" panose="02040503050406030204" pitchFamily="18" charset="0"/>
                          </a:rPr>
                        </m:ctrlPr>
                      </m:sSubPr>
                      <m:e>
                        <m:r>
                          <a:rPr lang="en-US" sz="3400" i="1">
                            <a:latin typeface="Cambria Math" panose="02040503050406030204" pitchFamily="18" charset="0"/>
                            <a:ea typeface="Cambria Math" panose="02040503050406030204" pitchFamily="18" charset="0"/>
                          </a:rPr>
                          <m:t>𝔅</m:t>
                        </m:r>
                      </m:e>
                      <m:sub>
                        <m:r>
                          <a:rPr lang="en-US" sz="3400" i="1">
                            <a:latin typeface="Cambria Math" panose="02040503050406030204" pitchFamily="18" charset="0"/>
                            <a:ea typeface="Cambria Math" panose="02040503050406030204" pitchFamily="18" charset="0"/>
                          </a:rPr>
                          <m:t>𝛽</m:t>
                        </m:r>
                        <m:r>
                          <a:rPr lang="en-US" sz="3400" i="1">
                            <a:latin typeface="Cambria Math" panose="02040503050406030204" pitchFamily="18" charset="0"/>
                            <a:ea typeface="Cambria Math" panose="02040503050406030204" pitchFamily="18" charset="0"/>
                          </a:rPr>
                          <m:t>,</m:t>
                        </m:r>
                        <m:r>
                          <a:rPr lang="en-US" sz="3400" i="1">
                            <a:latin typeface="Cambria Math" panose="02040503050406030204" pitchFamily="18" charset="0"/>
                            <a:ea typeface="Cambria Math" panose="02040503050406030204" pitchFamily="18" charset="0"/>
                          </a:rPr>
                          <m:t>𝛾</m:t>
                        </m:r>
                      </m:sub>
                    </m:sSub>
                  </m:oMath>
                </a14:m>
                <a:r>
                  <a:rPr lang="en-US" sz="3400" dirty="0"/>
                  <a:t> and </a:t>
                </a:r>
                <a14:m>
                  <m:oMath xmlns:m="http://schemas.openxmlformats.org/officeDocument/2006/math">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1</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2</m:t>
                        </m:r>
                      </m:sub>
                    </m:sSub>
                    <m:r>
                      <a:rPr lang="en-US" sz="3400" i="1">
                        <a:latin typeface="Cambria Math" panose="02040503050406030204" pitchFamily="18" charset="0"/>
                        <a:ea typeface="Cambria Math" panose="02040503050406030204" pitchFamily="18" charset="0"/>
                      </a:rPr>
                      <m:t>∈</m:t>
                    </m:r>
                    <m:sSub>
                      <m:sSubPr>
                        <m:ctrlPr>
                          <a:rPr lang="en-US" sz="3400" i="1">
                            <a:latin typeface="Cambria Math" panose="02040503050406030204" pitchFamily="18" charset="0"/>
                            <a:ea typeface="Cambria Math" panose="02040503050406030204" pitchFamily="18" charset="0"/>
                          </a:rPr>
                        </m:ctrlPr>
                      </m:sSubPr>
                      <m:e>
                        <m:r>
                          <a:rPr lang="en-US" sz="3400" i="1">
                            <a:latin typeface="Cambria Math" panose="02040503050406030204" pitchFamily="18" charset="0"/>
                            <a:ea typeface="Cambria Math" panose="02040503050406030204" pitchFamily="18" charset="0"/>
                          </a:rPr>
                          <m:t>ℬ𝒦</m:t>
                        </m:r>
                      </m:e>
                      <m:sub>
                        <m:r>
                          <a:rPr lang="en-US" sz="3400" i="1">
                            <a:latin typeface="Cambria Math" panose="02040503050406030204" pitchFamily="18" charset="0"/>
                            <a:ea typeface="Cambria Math" panose="02040503050406030204" pitchFamily="18" charset="0"/>
                          </a:rPr>
                          <m:t>𝛽</m:t>
                        </m:r>
                        <m:r>
                          <a:rPr lang="en-US" sz="3400" i="1">
                            <a:latin typeface="Cambria Math" panose="02040503050406030204" pitchFamily="18" charset="0"/>
                            <a:ea typeface="Cambria Math" panose="02040503050406030204" pitchFamily="18" charset="0"/>
                          </a:rPr>
                          <m:t>,</m:t>
                        </m:r>
                        <m:r>
                          <a:rPr lang="en-US" sz="3400" i="1">
                            <a:latin typeface="Cambria Math" panose="02040503050406030204" pitchFamily="18" charset="0"/>
                            <a:ea typeface="Cambria Math" panose="02040503050406030204" pitchFamily="18" charset="0"/>
                          </a:rPr>
                          <m:t>𝛾</m:t>
                        </m:r>
                      </m:sub>
                    </m:sSub>
                  </m:oMath>
                </a14:m>
                <a:endParaRPr lang="en-US" sz="3400" dirty="0"/>
              </a:p>
              <a:p>
                <a:pPr lvl="1"/>
                <a:r>
                  <a:rPr lang="en-US" sz="2900" dirty="0"/>
                  <a:t>If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𝑤</m:t>
                        </m:r>
                      </m:e>
                      <m:sub>
                        <m:r>
                          <a:rPr lang="en-US" sz="2900" i="1">
                            <a:latin typeface="Cambria Math" panose="02040503050406030204" pitchFamily="18" charset="0"/>
                          </a:rPr>
                          <m:t>1</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𝑤</m:t>
                        </m:r>
                      </m:e>
                      <m:sub>
                        <m:r>
                          <a:rPr lang="en-US" sz="2900" i="1">
                            <a:latin typeface="Cambria Math" panose="02040503050406030204" pitchFamily="18" charset="0"/>
                          </a:rPr>
                          <m:t>2</m:t>
                        </m:r>
                      </m:sub>
                    </m:sSub>
                    <m:r>
                      <a:rPr lang="en-US" sz="2900" i="1">
                        <a:latin typeface="Cambria Math" panose="02040503050406030204" pitchFamily="18" charset="0"/>
                        <a:ea typeface="Cambria Math" panose="02040503050406030204" pitchFamily="18" charset="0"/>
                      </a:rPr>
                      <m:t>∈</m:t>
                    </m:r>
                    <m:sSub>
                      <m:sSubPr>
                        <m:ctrlPr>
                          <a:rPr lang="en-US" sz="2900" i="1">
                            <a:latin typeface="Cambria Math" panose="02040503050406030204" pitchFamily="18" charset="0"/>
                            <a:ea typeface="Cambria Math" panose="02040503050406030204" pitchFamily="18" charset="0"/>
                          </a:rPr>
                        </m:ctrlPr>
                      </m:sSubPr>
                      <m:e>
                        <m:r>
                          <a:rPr lang="en-US" sz="2900" i="1">
                            <a:latin typeface="Cambria Math" panose="02040503050406030204" pitchFamily="18" charset="0"/>
                            <a:ea typeface="Cambria Math" panose="02040503050406030204" pitchFamily="18" charset="0"/>
                          </a:rPr>
                          <m:t>ℬ𝒦</m:t>
                        </m:r>
                      </m:e>
                      <m:sub>
                        <m:r>
                          <a:rPr lang="en-US" sz="2900" i="1">
                            <a:latin typeface="Cambria Math" panose="02040503050406030204" pitchFamily="18" charset="0"/>
                            <a:ea typeface="Cambria Math" panose="02040503050406030204" pitchFamily="18" charset="0"/>
                          </a:rPr>
                          <m:t>𝛽</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𝛾</m:t>
                        </m:r>
                      </m:sub>
                    </m:sSub>
                  </m:oMath>
                </a14:m>
                <a:r>
                  <a:rPr lang="en-US" sz="2900" dirty="0"/>
                  <a:t> there is a 1 in </a:t>
                </a:r>
                <a14:m>
                  <m:oMath xmlns:m="http://schemas.openxmlformats.org/officeDocument/2006/math">
                    <m:sSup>
                      <m:sSupPr>
                        <m:ctrlPr>
                          <a:rPr lang="en-US" sz="2900" i="1" smtClean="0">
                            <a:latin typeface="Cambria Math" panose="02040503050406030204" pitchFamily="18" charset="0"/>
                          </a:rPr>
                        </m:ctrlPr>
                      </m:sSupPr>
                      <m:e>
                        <m:r>
                          <a:rPr lang="en-US" sz="2900" b="0" i="1" smtClean="0">
                            <a:latin typeface="Cambria Math" panose="02040503050406030204" pitchFamily="18" charset="0"/>
                          </a:rPr>
                          <m:t>𝑞</m:t>
                        </m:r>
                      </m:e>
                      <m:sup>
                        <m:r>
                          <a:rPr lang="en-US" sz="2900" b="0" i="1" smtClean="0">
                            <a:latin typeface="Cambria Math" panose="02040503050406030204" pitchFamily="18" charset="0"/>
                          </a:rPr>
                          <m:t>𝑠</m:t>
                        </m:r>
                        <m:r>
                          <a:rPr lang="en-US" sz="2900" b="0" i="1" smtClean="0">
                            <a:latin typeface="Cambria Math" panose="02040503050406030204" pitchFamily="18" charset="0"/>
                          </a:rPr>
                          <m:t>+1</m:t>
                        </m:r>
                      </m:sup>
                    </m:sSup>
                  </m:oMath>
                </a14:m>
                <a:r>
                  <a:rPr lang="en-US" sz="2900" dirty="0"/>
                  <a:t> chance</a:t>
                </a:r>
              </a:p>
              <a:p>
                <a:pPr lvl="1"/>
                <a:endParaRPr lang="en-US" sz="2900" dirty="0"/>
              </a:p>
              <a:p>
                <a:r>
                  <a:rPr lang="en-US" sz="3400" dirty="0"/>
                  <a:t>If so, the 2-tensor </a:t>
                </a:r>
                <a14:m>
                  <m:oMath xmlns:m="http://schemas.openxmlformats.org/officeDocument/2006/math">
                    <m:nary>
                      <m:naryPr>
                        <m:chr m:val="∑"/>
                        <m:ctrlPr>
                          <a:rPr lang="en-US" sz="3400" i="1">
                            <a:latin typeface="Cambria Math" panose="02040503050406030204" pitchFamily="18" charset="0"/>
                          </a:rPr>
                        </m:ctrlPr>
                      </m:naryPr>
                      <m:sub>
                        <m:r>
                          <m:rPr>
                            <m:brk m:alnAt="23"/>
                          </m:rPr>
                          <a:rPr lang="en-US" sz="3400" i="1">
                            <a:latin typeface="Cambria Math" panose="02040503050406030204" pitchFamily="18" charset="0"/>
                          </a:rPr>
                          <m:t>𝑖</m:t>
                        </m:r>
                        <m:r>
                          <a:rPr lang="en-US" sz="3400" i="1">
                            <a:latin typeface="Cambria Math" panose="02040503050406030204" pitchFamily="18" charset="0"/>
                          </a:rPr>
                          <m:t>=1</m:t>
                        </m:r>
                      </m:sub>
                      <m:sup>
                        <m:r>
                          <a:rPr lang="en-US" sz="3400" i="1">
                            <a:latin typeface="Cambria Math" panose="02040503050406030204" pitchFamily="18" charset="0"/>
                          </a:rPr>
                          <m:t>2</m:t>
                        </m:r>
                        <m:sSup>
                          <m:sSupPr>
                            <m:ctrlPr>
                              <a:rPr lang="en-US" sz="3400" i="1">
                                <a:latin typeface="Cambria Math" panose="02040503050406030204" pitchFamily="18" charset="0"/>
                              </a:rPr>
                            </m:ctrlPr>
                          </m:sSupPr>
                          <m:e>
                            <m:r>
                              <a:rPr lang="en-US" sz="3400" i="1">
                                <a:latin typeface="Cambria Math" panose="02040503050406030204" pitchFamily="18" charset="0"/>
                              </a:rPr>
                              <m:t>𝑠</m:t>
                            </m:r>
                          </m:e>
                          <m:sup>
                            <m:r>
                              <a:rPr lang="en-US" sz="3400" i="1">
                                <a:latin typeface="Cambria Math" panose="02040503050406030204" pitchFamily="18" charset="0"/>
                              </a:rPr>
                              <m:t>2</m:t>
                            </m:r>
                          </m:sup>
                        </m:sSup>
                      </m:sup>
                      <m:e>
                        <m:sSub>
                          <m:sSubPr>
                            <m:ctrlPr>
                              <a:rPr lang="en-US" sz="3400" i="1">
                                <a:latin typeface="Cambria Math" panose="02040503050406030204" pitchFamily="18" charset="0"/>
                              </a:rPr>
                            </m:ctrlPr>
                          </m:sSubPr>
                          <m:e>
                            <m:r>
                              <a:rPr lang="en-US" sz="3400" i="1">
                                <a:latin typeface="Cambria Math" panose="02040503050406030204" pitchFamily="18" charset="0"/>
                              </a:rPr>
                              <m:t>𝑡</m:t>
                            </m:r>
                          </m:e>
                          <m:sub>
                            <m:r>
                              <a:rPr lang="en-US" sz="3400" i="1">
                                <a:latin typeface="Cambria Math" panose="02040503050406030204" pitchFamily="18" charset="0"/>
                              </a:rPr>
                              <m:t>𝑖</m:t>
                            </m:r>
                          </m:sub>
                        </m:sSub>
                        <m:sSup>
                          <m:sSupPr>
                            <m:ctrlPr>
                              <a:rPr lang="en-US" sz="3400" i="1">
                                <a:latin typeface="Cambria Math" panose="02040503050406030204" pitchFamily="18" charset="0"/>
                              </a:rPr>
                            </m:ctrlPr>
                          </m:sSupPr>
                          <m:e>
                            <m:r>
                              <a:rPr lang="en-US" sz="3400" i="1">
                                <a:latin typeface="Cambria Math" panose="02040503050406030204" pitchFamily="18" charset="0"/>
                              </a:rPr>
                              <m:t>𝐷</m:t>
                            </m:r>
                          </m:e>
                          <m:sup>
                            <m:r>
                              <a:rPr lang="en-US" sz="3400" i="1">
                                <a:latin typeface="Cambria Math" panose="02040503050406030204" pitchFamily="18" charset="0"/>
                              </a:rPr>
                              <m:t>2</m:t>
                            </m:r>
                          </m:sup>
                        </m:sSup>
                        <m:sSub>
                          <m:sSubPr>
                            <m:ctrlPr>
                              <a:rPr lang="en-US" sz="3400" i="1">
                                <a:latin typeface="Cambria Math" panose="02040503050406030204" pitchFamily="18" charset="0"/>
                                <a:ea typeface="Cambria Math" panose="02040503050406030204" pitchFamily="18" charset="0"/>
                              </a:rPr>
                            </m:ctrlPr>
                          </m:sSubPr>
                          <m:e>
                            <m:r>
                              <a:rPr lang="en-US" sz="3400" i="1">
                                <a:latin typeface="Cambria Math" panose="02040503050406030204" pitchFamily="18" charset="0"/>
                                <a:ea typeface="Cambria Math" panose="02040503050406030204" pitchFamily="18" charset="0"/>
                              </a:rPr>
                              <m:t>ℰ</m:t>
                            </m:r>
                          </m:e>
                          <m:sub>
                            <m:r>
                              <a:rPr lang="en-US" sz="3400" i="1">
                                <a:latin typeface="Cambria Math" panose="02040503050406030204" pitchFamily="18" charset="0"/>
                                <a:ea typeface="Cambria Math" panose="02040503050406030204" pitchFamily="18" charset="0"/>
                              </a:rPr>
                              <m:t>𝑖</m:t>
                            </m:r>
                          </m:sub>
                        </m:sSub>
                      </m:e>
                    </m:nary>
                  </m:oMath>
                </a14:m>
                <a:r>
                  <a:rPr lang="en-US" sz="3400" dirty="0"/>
                  <a:t> will have rank at most </a:t>
                </a:r>
                <a14:m>
                  <m:oMath xmlns:m="http://schemas.openxmlformats.org/officeDocument/2006/math">
                    <m:r>
                      <a:rPr lang="en-US" sz="3400" i="1">
                        <a:latin typeface="Cambria Math" panose="02040503050406030204" pitchFamily="18" charset="0"/>
                      </a:rPr>
                      <m:t>2</m:t>
                    </m:r>
                    <m:r>
                      <a:rPr lang="en-US" sz="3400" i="1">
                        <a:latin typeface="Cambria Math" panose="02040503050406030204" pitchFamily="18" charset="0"/>
                      </a:rPr>
                      <m:t>𝑠</m:t>
                    </m:r>
                  </m:oMath>
                </a14:m>
                <a:r>
                  <a:rPr lang="en-US" sz="3400" dirty="0"/>
                  <a:t>.</a:t>
                </a:r>
              </a:p>
              <a:p>
                <a:r>
                  <a:rPr lang="en-US" sz="3400" dirty="0"/>
                  <a:t>Once we have a band space map, we can extend the attack to a key recovery for comparably small cost       (about 1/q times as much.)</a:t>
                </a: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838200" y="1825624"/>
                <a:ext cx="5181600" cy="4560661"/>
              </a:xfrm>
              <a:blipFill>
                <a:blip r:embed="rId2"/>
                <a:stretch>
                  <a:fillRect l="-1412" t="-2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6172200" y="1825625"/>
                <a:ext cx="5181600" cy="4560660"/>
              </a:xfrm>
            </p:spPr>
            <p:txBody>
              <a:bodyPr>
                <a:normAutofit fontScale="47500" lnSpcReduction="20000"/>
              </a:bodyPr>
              <a:lstStyle/>
              <a:p>
                <a:pPr marL="0" indent="0">
                  <a:buNone/>
                </a:pPr>
                <a:r>
                  <a:rPr lang="en-US" sz="4400" dirty="0"/>
                  <a:t>Cubic:</a:t>
                </a:r>
              </a:p>
              <a:p>
                <a:r>
                  <a:rPr lang="en-US" sz="3400" dirty="0"/>
                  <a:t>Select </a:t>
                </a:r>
                <a14:m>
                  <m:oMath xmlns:m="http://schemas.openxmlformats.org/officeDocument/2006/math">
                    <m:sSup>
                      <m:sSupPr>
                        <m:ctrlPr>
                          <a:rPr lang="en-US" sz="3400" i="1">
                            <a:latin typeface="Cambria Math" panose="02040503050406030204" pitchFamily="18" charset="0"/>
                          </a:rPr>
                        </m:ctrlPr>
                      </m:sSupPr>
                      <m:e>
                        <m:r>
                          <a:rPr lang="en-US" sz="3400" i="1">
                            <a:latin typeface="Cambria Math" panose="02040503050406030204" pitchFamily="18" charset="0"/>
                          </a:rPr>
                          <m:t>𝑠</m:t>
                        </m:r>
                      </m:e>
                      <m:sup>
                        <m:r>
                          <a:rPr lang="en-US" sz="3400" i="1">
                            <a:latin typeface="Cambria Math" panose="02040503050406030204" pitchFamily="18" charset="0"/>
                          </a:rPr>
                          <m:t>2</m:t>
                        </m:r>
                      </m:sup>
                    </m:sSup>
                  </m:oMath>
                </a14:m>
                <a:r>
                  <a:rPr lang="en-US" sz="3400" dirty="0"/>
                  <a:t>-dimensional vectors, </a:t>
                </a:r>
                <a14:m>
                  <m:oMath xmlns:m="http://schemas.openxmlformats.org/officeDocument/2006/math">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1</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2</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3</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4</m:t>
                        </m:r>
                      </m:sub>
                    </m:sSub>
                  </m:oMath>
                </a14:m>
                <a:r>
                  <a:rPr lang="en-US" sz="3400" dirty="0"/>
                  <a:t>.</a:t>
                </a:r>
              </a:p>
              <a:p>
                <a:r>
                  <a:rPr lang="en-US" sz="3400" dirty="0"/>
                  <a:t>Solve for </a:t>
                </a:r>
                <a14:m>
                  <m:oMath xmlns:m="http://schemas.openxmlformats.org/officeDocument/2006/math">
                    <m:sSub>
                      <m:sSubPr>
                        <m:ctrlPr>
                          <a:rPr lang="en-US" sz="3400" i="1">
                            <a:latin typeface="Cambria Math" panose="02040503050406030204" pitchFamily="18" charset="0"/>
                          </a:rPr>
                        </m:ctrlPr>
                      </m:sSubPr>
                      <m:e>
                        <m:r>
                          <a:rPr lang="en-US" sz="3400" i="1">
                            <a:latin typeface="Cambria Math" panose="02040503050406030204" pitchFamily="18" charset="0"/>
                          </a:rPr>
                          <m:t>𝑡</m:t>
                        </m:r>
                      </m:e>
                      <m:sub>
                        <m:r>
                          <a:rPr lang="en-US" sz="3400" i="1">
                            <a:latin typeface="Cambria Math" panose="02040503050406030204" pitchFamily="18" charset="0"/>
                          </a:rPr>
                          <m:t>𝑖</m:t>
                        </m:r>
                      </m:sub>
                    </m:sSub>
                  </m:oMath>
                </a14:m>
                <a:r>
                  <a:rPr lang="en-US" sz="3400" dirty="0">
                    <a:latin typeface="Calibri" panose="020F0502020204030204" pitchFamily="34" charset="0"/>
                  </a:rPr>
                  <a:t>:</a:t>
                </a:r>
                <a:endParaRPr lang="en-US" sz="3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ctrlPr>
                            <a:rPr lang="en-US" sz="2900" i="1">
                              <a:latin typeface="Cambria Math" panose="02040503050406030204" pitchFamily="18" charset="0"/>
                            </a:rPr>
                          </m:ctrlPr>
                        </m:naryPr>
                        <m:sub>
                          <m:r>
                            <m:rPr>
                              <m:brk m:alnAt="23"/>
                            </m:rPr>
                            <a:rPr lang="en-US" sz="2900" i="1">
                              <a:latin typeface="Cambria Math" panose="02040503050406030204" pitchFamily="18" charset="0"/>
                            </a:rPr>
                            <m:t>𝑖</m:t>
                          </m:r>
                          <m:r>
                            <a:rPr lang="en-US" sz="2900" i="1">
                              <a:latin typeface="Cambria Math" panose="02040503050406030204" pitchFamily="18" charset="0"/>
                            </a:rPr>
                            <m:t>=1</m:t>
                          </m:r>
                        </m:sub>
                        <m:sup>
                          <m:r>
                            <a:rPr lang="en-US" sz="2900" i="1">
                              <a:latin typeface="Cambria Math" panose="02040503050406030204" pitchFamily="18" charset="0"/>
                            </a:rPr>
                            <m:t>2</m:t>
                          </m:r>
                          <m:sSup>
                            <m:sSupPr>
                              <m:ctrlPr>
                                <a:rPr lang="en-US" sz="2900" i="1">
                                  <a:latin typeface="Cambria Math" panose="02040503050406030204" pitchFamily="18" charset="0"/>
                                </a:rPr>
                              </m:ctrlPr>
                            </m:sSupPr>
                            <m:e>
                              <m:r>
                                <a:rPr lang="en-US" sz="2900" i="1">
                                  <a:latin typeface="Cambria Math" panose="02040503050406030204" pitchFamily="18" charset="0"/>
                                </a:rPr>
                                <m:t>𝑠</m:t>
                              </m:r>
                            </m:e>
                            <m:sup>
                              <m:r>
                                <a:rPr lang="en-US" sz="2900" i="1">
                                  <a:latin typeface="Cambria Math" panose="02040503050406030204" pitchFamily="18" charset="0"/>
                                </a:rPr>
                                <m:t>2</m:t>
                              </m:r>
                            </m:sup>
                          </m:sSup>
                        </m:sup>
                        <m:e>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𝑖</m:t>
                              </m:r>
                            </m:sub>
                          </m:sSub>
                          <m:sSup>
                            <m:sSupPr>
                              <m:ctrlPr>
                                <a:rPr lang="en-US" sz="2900" i="1">
                                  <a:latin typeface="Cambria Math" panose="02040503050406030204" pitchFamily="18" charset="0"/>
                                </a:rPr>
                              </m:ctrlPr>
                            </m:sSupPr>
                            <m:e>
                              <m:r>
                                <a:rPr lang="en-US" sz="2900" i="1">
                                  <a:latin typeface="Cambria Math" panose="02040503050406030204" pitchFamily="18" charset="0"/>
                                </a:rPr>
                                <m:t>𝐷</m:t>
                              </m:r>
                            </m:e>
                            <m:sup>
                              <m:r>
                                <a:rPr lang="en-US" sz="2900" i="1">
                                  <a:latin typeface="Cambria Math" panose="02040503050406030204" pitchFamily="18" charset="0"/>
                                </a:rPr>
                                <m:t>2</m:t>
                              </m:r>
                            </m:sup>
                          </m:sSup>
                          <m:sSub>
                            <m:sSubPr>
                              <m:ctrlPr>
                                <a:rPr lang="en-US" sz="2900" i="1">
                                  <a:latin typeface="Cambria Math" panose="02040503050406030204" pitchFamily="18" charset="0"/>
                                  <a:ea typeface="Cambria Math" panose="02040503050406030204" pitchFamily="18" charset="0"/>
                                </a:rPr>
                              </m:ctrlPr>
                            </m:sSubPr>
                            <m:e>
                              <m:r>
                                <a:rPr lang="en-US" sz="2900" i="1">
                                  <a:latin typeface="Cambria Math" panose="02040503050406030204" pitchFamily="18" charset="0"/>
                                  <a:ea typeface="Cambria Math" panose="02040503050406030204" pitchFamily="18" charset="0"/>
                                </a:rPr>
                                <m:t>ℰ</m:t>
                              </m:r>
                            </m:e>
                            <m:sub>
                              <m:r>
                                <a:rPr lang="en-US" sz="2900" i="1">
                                  <a:latin typeface="Cambria Math" panose="02040503050406030204" pitchFamily="18" charset="0"/>
                                  <a:ea typeface="Cambria Math" panose="02040503050406030204" pitchFamily="18" charset="0"/>
                                </a:rPr>
                                <m:t>𝑖</m:t>
                              </m:r>
                            </m:sub>
                          </m:sSub>
                        </m:e>
                      </m:nary>
                      <m:d>
                        <m:dPr>
                          <m:ctrlPr>
                            <a:rPr lang="en-US" sz="2900" i="1">
                              <a:latin typeface="Cambria Math" panose="02040503050406030204" pitchFamily="18" charset="0"/>
                              <a:ea typeface="Cambria Math" panose="02040503050406030204" pitchFamily="18" charset="0"/>
                            </a:rPr>
                          </m:ctrlPr>
                        </m:dPr>
                        <m:e>
                          <m:sSub>
                            <m:sSubPr>
                              <m:ctrlPr>
                                <a:rPr lang="en-US" sz="2900" i="1">
                                  <a:latin typeface="Cambria Math" panose="02040503050406030204" pitchFamily="18" charset="0"/>
                                </a:rPr>
                              </m:ctrlPr>
                            </m:sSubPr>
                            <m:e>
                              <m:r>
                                <a:rPr lang="en-US" sz="2900" b="0" i="1" smtClean="0">
                                  <a:latin typeface="Cambria Math" panose="02040503050406030204" pitchFamily="18" charset="0"/>
                                </a:rPr>
                                <m:t>𝑤</m:t>
                              </m:r>
                            </m:e>
                            <m:sub>
                              <m:r>
                                <a:rPr lang="en-US" sz="2900" i="1">
                                  <a:latin typeface="Cambria Math" panose="02040503050406030204" pitchFamily="18" charset="0"/>
                                </a:rPr>
                                <m:t>1</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b="0" i="1" smtClean="0">
                                  <a:latin typeface="Cambria Math" panose="02040503050406030204" pitchFamily="18" charset="0"/>
                                </a:rPr>
                                <m:t>𝑤</m:t>
                              </m:r>
                            </m:e>
                            <m:sub>
                              <m:r>
                                <a:rPr lang="en-US" sz="2900" i="1">
                                  <a:latin typeface="Cambria Math" panose="02040503050406030204" pitchFamily="18" charset="0"/>
                                </a:rPr>
                                <m:t>2</m:t>
                              </m:r>
                            </m:sub>
                          </m:sSub>
                        </m:e>
                      </m:d>
                      <m:r>
                        <a:rPr lang="en-US" sz="2900" i="1">
                          <a:latin typeface="Cambria Math" panose="02040503050406030204" pitchFamily="18" charset="0"/>
                          <a:ea typeface="Cambria Math" panose="02040503050406030204" pitchFamily="18" charset="0"/>
                        </a:rPr>
                        <m:t>=0</m:t>
                      </m:r>
                    </m:oMath>
                  </m:oMathPara>
                </a14:m>
                <a:endParaRPr lang="en-US" sz="2900" dirty="0">
                  <a:ea typeface="Cambria Math" panose="02040503050406030204" pitchFamily="18" charset="0"/>
                </a:endParaRPr>
              </a:p>
              <a:p>
                <a:pPr marL="0" indent="0">
                  <a:buNone/>
                </a:pPr>
                <a:endParaRPr lang="en-US" sz="2900" dirty="0"/>
              </a:p>
              <a:p>
                <a:pPr marL="0" indent="0">
                  <a:buNone/>
                </a:pPr>
                <a14:m>
                  <m:oMathPara xmlns:m="http://schemas.openxmlformats.org/officeDocument/2006/math">
                    <m:oMathParaPr>
                      <m:jc m:val="centerGroup"/>
                    </m:oMathParaPr>
                    <m:oMath xmlns:m="http://schemas.openxmlformats.org/officeDocument/2006/math">
                      <m:nary>
                        <m:naryPr>
                          <m:chr m:val="∑"/>
                          <m:ctrlPr>
                            <a:rPr lang="en-US" sz="2900" i="1">
                              <a:latin typeface="Cambria Math" panose="02040503050406030204" pitchFamily="18" charset="0"/>
                            </a:rPr>
                          </m:ctrlPr>
                        </m:naryPr>
                        <m:sub>
                          <m:r>
                            <m:rPr>
                              <m:brk m:alnAt="23"/>
                            </m:rPr>
                            <a:rPr lang="en-US" sz="2900" i="1">
                              <a:latin typeface="Cambria Math" panose="02040503050406030204" pitchFamily="18" charset="0"/>
                            </a:rPr>
                            <m:t>𝑖</m:t>
                          </m:r>
                          <m:r>
                            <a:rPr lang="en-US" sz="2900" i="1">
                              <a:latin typeface="Cambria Math" panose="02040503050406030204" pitchFamily="18" charset="0"/>
                            </a:rPr>
                            <m:t>=1</m:t>
                          </m:r>
                        </m:sub>
                        <m:sup>
                          <m:r>
                            <a:rPr lang="en-US" sz="2900" i="1">
                              <a:latin typeface="Cambria Math" panose="02040503050406030204" pitchFamily="18" charset="0"/>
                            </a:rPr>
                            <m:t>2</m:t>
                          </m:r>
                          <m:sSup>
                            <m:sSupPr>
                              <m:ctrlPr>
                                <a:rPr lang="en-US" sz="2900" i="1">
                                  <a:latin typeface="Cambria Math" panose="02040503050406030204" pitchFamily="18" charset="0"/>
                                </a:rPr>
                              </m:ctrlPr>
                            </m:sSupPr>
                            <m:e>
                              <m:r>
                                <a:rPr lang="en-US" sz="2900" i="1">
                                  <a:latin typeface="Cambria Math" panose="02040503050406030204" pitchFamily="18" charset="0"/>
                                </a:rPr>
                                <m:t>𝑠</m:t>
                              </m:r>
                            </m:e>
                            <m:sup>
                              <m:r>
                                <a:rPr lang="en-US" sz="2900" i="1">
                                  <a:latin typeface="Cambria Math" panose="02040503050406030204" pitchFamily="18" charset="0"/>
                                </a:rPr>
                                <m:t>2</m:t>
                              </m:r>
                            </m:sup>
                          </m:sSup>
                        </m:sup>
                        <m:e>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𝑖</m:t>
                              </m:r>
                            </m:sub>
                          </m:sSub>
                          <m:sSup>
                            <m:sSupPr>
                              <m:ctrlPr>
                                <a:rPr lang="en-US" sz="2900" i="1">
                                  <a:latin typeface="Cambria Math" panose="02040503050406030204" pitchFamily="18" charset="0"/>
                                </a:rPr>
                              </m:ctrlPr>
                            </m:sSupPr>
                            <m:e>
                              <m:r>
                                <a:rPr lang="en-US" sz="2900" i="1">
                                  <a:latin typeface="Cambria Math" panose="02040503050406030204" pitchFamily="18" charset="0"/>
                                </a:rPr>
                                <m:t>𝐷</m:t>
                              </m:r>
                            </m:e>
                            <m:sup>
                              <m:r>
                                <a:rPr lang="en-US" sz="2900" i="1">
                                  <a:latin typeface="Cambria Math" panose="02040503050406030204" pitchFamily="18" charset="0"/>
                                </a:rPr>
                                <m:t>2</m:t>
                              </m:r>
                            </m:sup>
                          </m:sSup>
                          <m:sSub>
                            <m:sSubPr>
                              <m:ctrlPr>
                                <a:rPr lang="en-US" sz="2900" i="1">
                                  <a:latin typeface="Cambria Math" panose="02040503050406030204" pitchFamily="18" charset="0"/>
                                  <a:ea typeface="Cambria Math" panose="02040503050406030204" pitchFamily="18" charset="0"/>
                                </a:rPr>
                              </m:ctrlPr>
                            </m:sSubPr>
                            <m:e>
                              <m:r>
                                <a:rPr lang="en-US" sz="2900" i="1">
                                  <a:latin typeface="Cambria Math" panose="02040503050406030204" pitchFamily="18" charset="0"/>
                                  <a:ea typeface="Cambria Math" panose="02040503050406030204" pitchFamily="18" charset="0"/>
                                </a:rPr>
                                <m:t>ℰ</m:t>
                              </m:r>
                            </m:e>
                            <m:sub>
                              <m:r>
                                <a:rPr lang="en-US" sz="2900" i="1">
                                  <a:latin typeface="Cambria Math" panose="02040503050406030204" pitchFamily="18" charset="0"/>
                                  <a:ea typeface="Cambria Math" panose="02040503050406030204" pitchFamily="18" charset="0"/>
                                </a:rPr>
                                <m:t>𝑖</m:t>
                              </m:r>
                            </m:sub>
                          </m:sSub>
                        </m:e>
                      </m:nary>
                      <m:d>
                        <m:dPr>
                          <m:ctrlPr>
                            <a:rPr lang="en-US" sz="2900" i="1">
                              <a:latin typeface="Cambria Math" panose="02040503050406030204" pitchFamily="18" charset="0"/>
                              <a:ea typeface="Cambria Math" panose="02040503050406030204" pitchFamily="18" charset="0"/>
                            </a:rPr>
                          </m:ctrlPr>
                        </m:dPr>
                        <m:e>
                          <m:sSub>
                            <m:sSubPr>
                              <m:ctrlPr>
                                <a:rPr lang="en-US" sz="2900" i="1">
                                  <a:latin typeface="Cambria Math" panose="02040503050406030204" pitchFamily="18" charset="0"/>
                                </a:rPr>
                              </m:ctrlPr>
                            </m:sSubPr>
                            <m:e>
                              <m:r>
                                <a:rPr lang="en-US" sz="2900" b="0" i="1" smtClean="0">
                                  <a:latin typeface="Cambria Math" panose="02040503050406030204" pitchFamily="18" charset="0"/>
                                </a:rPr>
                                <m:t>𝑤</m:t>
                              </m:r>
                            </m:e>
                            <m:sub>
                              <m:r>
                                <a:rPr lang="en-US" sz="2900" i="1">
                                  <a:latin typeface="Cambria Math" panose="02040503050406030204" pitchFamily="18" charset="0"/>
                                </a:rPr>
                                <m:t>3</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b="0" i="1" smtClean="0">
                                  <a:latin typeface="Cambria Math" panose="02040503050406030204" pitchFamily="18" charset="0"/>
                                </a:rPr>
                                <m:t>𝑤</m:t>
                              </m:r>
                            </m:e>
                            <m:sub>
                              <m:r>
                                <a:rPr lang="en-US" sz="2900" i="1">
                                  <a:latin typeface="Cambria Math" panose="02040503050406030204" pitchFamily="18" charset="0"/>
                                </a:rPr>
                                <m:t>4</m:t>
                              </m:r>
                            </m:sub>
                          </m:sSub>
                        </m:e>
                      </m:d>
                      <m:r>
                        <a:rPr lang="en-US" sz="2900" i="1">
                          <a:latin typeface="Cambria Math" panose="02040503050406030204" pitchFamily="18" charset="0"/>
                          <a:ea typeface="Cambria Math" panose="02040503050406030204" pitchFamily="18" charset="0"/>
                        </a:rPr>
                        <m:t>=0</m:t>
                      </m:r>
                    </m:oMath>
                  </m:oMathPara>
                </a14:m>
                <a:endParaRPr lang="en-US" sz="2900" dirty="0"/>
              </a:p>
              <a:p>
                <a:pPr marL="0" indent="0">
                  <a:buNone/>
                </a:pPr>
                <a:endParaRPr lang="en-US" sz="2900" dirty="0"/>
              </a:p>
              <a:p>
                <a:r>
                  <a:rPr lang="en-US" sz="3400" dirty="0"/>
                  <a:t>Hope that </a:t>
                </a:r>
                <a14:m>
                  <m:oMath xmlns:m="http://schemas.openxmlformats.org/officeDocument/2006/math">
                    <m:nary>
                      <m:naryPr>
                        <m:chr m:val="∑"/>
                        <m:ctrlPr>
                          <a:rPr lang="en-US" sz="3400" i="1">
                            <a:latin typeface="Cambria Math" panose="02040503050406030204" pitchFamily="18" charset="0"/>
                          </a:rPr>
                        </m:ctrlPr>
                      </m:naryPr>
                      <m:sub>
                        <m:r>
                          <m:rPr>
                            <m:brk m:alnAt="23"/>
                          </m:rPr>
                          <a:rPr lang="en-US" sz="3400" i="1">
                            <a:latin typeface="Cambria Math" panose="02040503050406030204" pitchFamily="18" charset="0"/>
                          </a:rPr>
                          <m:t>𝑖</m:t>
                        </m:r>
                        <m:r>
                          <a:rPr lang="en-US" sz="3400" i="1">
                            <a:latin typeface="Cambria Math" panose="02040503050406030204" pitchFamily="18" charset="0"/>
                          </a:rPr>
                          <m:t>=1</m:t>
                        </m:r>
                      </m:sub>
                      <m:sup>
                        <m:r>
                          <a:rPr lang="en-US" sz="3400" i="1">
                            <a:latin typeface="Cambria Math" panose="02040503050406030204" pitchFamily="18" charset="0"/>
                          </a:rPr>
                          <m:t>2</m:t>
                        </m:r>
                        <m:sSup>
                          <m:sSupPr>
                            <m:ctrlPr>
                              <a:rPr lang="en-US" sz="3400" i="1">
                                <a:latin typeface="Cambria Math" panose="02040503050406030204" pitchFamily="18" charset="0"/>
                              </a:rPr>
                            </m:ctrlPr>
                          </m:sSupPr>
                          <m:e>
                            <m:r>
                              <a:rPr lang="en-US" sz="3400" i="1">
                                <a:latin typeface="Cambria Math" panose="02040503050406030204" pitchFamily="18" charset="0"/>
                              </a:rPr>
                              <m:t>𝑠</m:t>
                            </m:r>
                          </m:e>
                          <m:sup>
                            <m:r>
                              <a:rPr lang="en-US" sz="3400" i="1">
                                <a:latin typeface="Cambria Math" panose="02040503050406030204" pitchFamily="18" charset="0"/>
                              </a:rPr>
                              <m:t>2</m:t>
                            </m:r>
                          </m:sup>
                        </m:sSup>
                      </m:sup>
                      <m:e>
                        <m:sSub>
                          <m:sSubPr>
                            <m:ctrlPr>
                              <a:rPr lang="en-US" sz="3400" i="1">
                                <a:latin typeface="Cambria Math" panose="02040503050406030204" pitchFamily="18" charset="0"/>
                              </a:rPr>
                            </m:ctrlPr>
                          </m:sSubPr>
                          <m:e>
                            <m:r>
                              <a:rPr lang="en-US" sz="3400" i="1">
                                <a:latin typeface="Cambria Math" panose="02040503050406030204" pitchFamily="18" charset="0"/>
                              </a:rPr>
                              <m:t>𝑡</m:t>
                            </m:r>
                          </m:e>
                          <m:sub>
                            <m:r>
                              <a:rPr lang="en-US" sz="3400" i="1">
                                <a:latin typeface="Cambria Math" panose="02040503050406030204" pitchFamily="18" charset="0"/>
                              </a:rPr>
                              <m:t>𝑖</m:t>
                            </m:r>
                          </m:sub>
                        </m:sSub>
                        <m:sSup>
                          <m:sSupPr>
                            <m:ctrlPr>
                              <a:rPr lang="en-US" sz="3400" i="1">
                                <a:latin typeface="Cambria Math" panose="02040503050406030204" pitchFamily="18" charset="0"/>
                              </a:rPr>
                            </m:ctrlPr>
                          </m:sSupPr>
                          <m:e>
                            <m:r>
                              <a:rPr lang="en-US" sz="3400" i="1">
                                <a:latin typeface="Cambria Math" panose="02040503050406030204" pitchFamily="18" charset="0"/>
                              </a:rPr>
                              <m:t>𝐷</m:t>
                            </m:r>
                          </m:e>
                          <m:sup>
                            <m:r>
                              <a:rPr lang="en-US" sz="3400" i="1">
                                <a:latin typeface="Cambria Math" panose="02040503050406030204" pitchFamily="18" charset="0"/>
                              </a:rPr>
                              <m:t>2</m:t>
                            </m:r>
                          </m:sup>
                        </m:sSup>
                        <m:sSub>
                          <m:sSubPr>
                            <m:ctrlPr>
                              <a:rPr lang="en-US" sz="3400" i="1">
                                <a:latin typeface="Cambria Math" panose="02040503050406030204" pitchFamily="18" charset="0"/>
                                <a:ea typeface="Cambria Math" panose="02040503050406030204" pitchFamily="18" charset="0"/>
                              </a:rPr>
                            </m:ctrlPr>
                          </m:sSubPr>
                          <m:e>
                            <m:r>
                              <a:rPr lang="en-US" sz="3400" i="1">
                                <a:latin typeface="Cambria Math" panose="02040503050406030204" pitchFamily="18" charset="0"/>
                                <a:ea typeface="Cambria Math" panose="02040503050406030204" pitchFamily="18" charset="0"/>
                              </a:rPr>
                              <m:t>ℰ</m:t>
                            </m:r>
                          </m:e>
                          <m:sub>
                            <m:r>
                              <a:rPr lang="en-US" sz="3400" i="1">
                                <a:latin typeface="Cambria Math" panose="02040503050406030204" pitchFamily="18" charset="0"/>
                                <a:ea typeface="Cambria Math" panose="02040503050406030204" pitchFamily="18" charset="0"/>
                              </a:rPr>
                              <m:t>𝑖</m:t>
                            </m:r>
                          </m:sub>
                        </m:sSub>
                      </m:e>
                    </m:nary>
                    <m:r>
                      <a:rPr lang="en-US" sz="3400" i="1">
                        <a:latin typeface="Cambria Math" panose="02040503050406030204" pitchFamily="18" charset="0"/>
                        <a:ea typeface="Cambria Math" panose="02040503050406030204" pitchFamily="18" charset="0"/>
                      </a:rPr>
                      <m:t>∈</m:t>
                    </m:r>
                    <m:sSub>
                      <m:sSubPr>
                        <m:ctrlPr>
                          <a:rPr lang="en-US" sz="3400" i="1">
                            <a:latin typeface="Cambria Math" panose="02040503050406030204" pitchFamily="18" charset="0"/>
                            <a:ea typeface="Cambria Math" panose="02040503050406030204" pitchFamily="18" charset="0"/>
                          </a:rPr>
                        </m:ctrlPr>
                      </m:sSubPr>
                      <m:e>
                        <m:r>
                          <a:rPr lang="en-US" sz="3400" i="1">
                            <a:latin typeface="Cambria Math" panose="02040503050406030204" pitchFamily="18" charset="0"/>
                            <a:ea typeface="Cambria Math" panose="02040503050406030204" pitchFamily="18" charset="0"/>
                          </a:rPr>
                          <m:t>𝔅</m:t>
                        </m:r>
                      </m:e>
                      <m:sub>
                        <m:r>
                          <a:rPr lang="en-US" sz="3400" i="1">
                            <a:latin typeface="Cambria Math" panose="02040503050406030204" pitchFamily="18" charset="0"/>
                            <a:ea typeface="Cambria Math" panose="02040503050406030204" pitchFamily="18" charset="0"/>
                          </a:rPr>
                          <m:t>𝛽</m:t>
                        </m:r>
                        <m:r>
                          <a:rPr lang="en-US" sz="3400" i="1">
                            <a:latin typeface="Cambria Math" panose="02040503050406030204" pitchFamily="18" charset="0"/>
                            <a:ea typeface="Cambria Math" panose="02040503050406030204" pitchFamily="18" charset="0"/>
                          </a:rPr>
                          <m:t>,</m:t>
                        </m:r>
                        <m:r>
                          <a:rPr lang="en-US" sz="3400" i="1">
                            <a:latin typeface="Cambria Math" panose="02040503050406030204" pitchFamily="18" charset="0"/>
                            <a:ea typeface="Cambria Math" panose="02040503050406030204" pitchFamily="18" charset="0"/>
                          </a:rPr>
                          <m:t>𝛾</m:t>
                        </m:r>
                      </m:sub>
                    </m:sSub>
                  </m:oMath>
                </a14:m>
                <a:r>
                  <a:rPr lang="en-US" sz="3400" dirty="0"/>
                  <a:t> and </a:t>
                </a:r>
                <a14:m>
                  <m:oMath xmlns:m="http://schemas.openxmlformats.org/officeDocument/2006/math">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1</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2</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3</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b="0" i="1" smtClean="0">
                            <a:latin typeface="Cambria Math" panose="02040503050406030204" pitchFamily="18" charset="0"/>
                          </a:rPr>
                          <m:t>𝑤</m:t>
                        </m:r>
                      </m:e>
                      <m:sub>
                        <m:r>
                          <a:rPr lang="en-US" sz="3400" i="1">
                            <a:latin typeface="Cambria Math" panose="02040503050406030204" pitchFamily="18" charset="0"/>
                          </a:rPr>
                          <m:t>4</m:t>
                        </m:r>
                      </m:sub>
                    </m:sSub>
                    <m:r>
                      <a:rPr lang="en-US" sz="3400" i="1">
                        <a:latin typeface="Cambria Math" panose="02040503050406030204" pitchFamily="18" charset="0"/>
                        <a:ea typeface="Cambria Math" panose="02040503050406030204" pitchFamily="18" charset="0"/>
                      </a:rPr>
                      <m:t>∈</m:t>
                    </m:r>
                    <m:sSub>
                      <m:sSubPr>
                        <m:ctrlPr>
                          <a:rPr lang="en-US" sz="3400" i="1">
                            <a:latin typeface="Cambria Math" panose="02040503050406030204" pitchFamily="18" charset="0"/>
                            <a:ea typeface="Cambria Math" panose="02040503050406030204" pitchFamily="18" charset="0"/>
                          </a:rPr>
                        </m:ctrlPr>
                      </m:sSubPr>
                      <m:e>
                        <m:r>
                          <a:rPr lang="en-US" sz="3400" i="1">
                            <a:latin typeface="Cambria Math" panose="02040503050406030204" pitchFamily="18" charset="0"/>
                            <a:ea typeface="Cambria Math" panose="02040503050406030204" pitchFamily="18" charset="0"/>
                          </a:rPr>
                          <m:t>ℬ𝒦</m:t>
                        </m:r>
                      </m:e>
                      <m:sub>
                        <m:r>
                          <a:rPr lang="en-US" sz="3400" i="1">
                            <a:latin typeface="Cambria Math" panose="02040503050406030204" pitchFamily="18" charset="0"/>
                            <a:ea typeface="Cambria Math" panose="02040503050406030204" pitchFamily="18" charset="0"/>
                          </a:rPr>
                          <m:t>𝛽</m:t>
                        </m:r>
                        <m:r>
                          <a:rPr lang="en-US" sz="3400" i="1">
                            <a:latin typeface="Cambria Math" panose="02040503050406030204" pitchFamily="18" charset="0"/>
                            <a:ea typeface="Cambria Math" panose="02040503050406030204" pitchFamily="18" charset="0"/>
                          </a:rPr>
                          <m:t>,</m:t>
                        </m:r>
                        <m:r>
                          <a:rPr lang="en-US" sz="3400" i="1">
                            <a:latin typeface="Cambria Math" panose="02040503050406030204" pitchFamily="18" charset="0"/>
                            <a:ea typeface="Cambria Math" panose="02040503050406030204" pitchFamily="18" charset="0"/>
                          </a:rPr>
                          <m:t>𝛾</m:t>
                        </m:r>
                      </m:sub>
                    </m:sSub>
                  </m:oMath>
                </a14:m>
                <a:endParaRPr lang="en-US" sz="3400" dirty="0"/>
              </a:p>
              <a:p>
                <a:pPr lvl="1"/>
                <a:r>
                  <a:rPr lang="en-US" sz="2900" dirty="0"/>
                  <a:t>If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𝑤</m:t>
                        </m:r>
                      </m:e>
                      <m:sub>
                        <m:r>
                          <a:rPr lang="en-US" sz="2900" i="1">
                            <a:latin typeface="Cambria Math" panose="02040503050406030204" pitchFamily="18" charset="0"/>
                          </a:rPr>
                          <m:t>1</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𝑤</m:t>
                        </m:r>
                      </m:e>
                      <m:sub>
                        <m:r>
                          <a:rPr lang="en-US" sz="2900" i="1">
                            <a:latin typeface="Cambria Math" panose="02040503050406030204" pitchFamily="18" charset="0"/>
                          </a:rPr>
                          <m:t>2</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𝑤</m:t>
                        </m:r>
                      </m:e>
                      <m:sub>
                        <m:r>
                          <a:rPr lang="en-US" sz="2900" i="1">
                            <a:latin typeface="Cambria Math" panose="02040503050406030204" pitchFamily="18" charset="0"/>
                          </a:rPr>
                          <m:t>3</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𝑤</m:t>
                        </m:r>
                      </m:e>
                      <m:sub>
                        <m:r>
                          <a:rPr lang="en-US" sz="2900" i="1">
                            <a:latin typeface="Cambria Math" panose="02040503050406030204" pitchFamily="18" charset="0"/>
                          </a:rPr>
                          <m:t>4</m:t>
                        </m:r>
                      </m:sub>
                    </m:sSub>
                    <m:r>
                      <a:rPr lang="en-US" sz="2900" i="1">
                        <a:latin typeface="Cambria Math" panose="02040503050406030204" pitchFamily="18" charset="0"/>
                        <a:ea typeface="Cambria Math" panose="02040503050406030204" pitchFamily="18" charset="0"/>
                      </a:rPr>
                      <m:t>∈</m:t>
                    </m:r>
                    <m:sSub>
                      <m:sSubPr>
                        <m:ctrlPr>
                          <a:rPr lang="en-US" sz="2900" i="1">
                            <a:latin typeface="Cambria Math" panose="02040503050406030204" pitchFamily="18" charset="0"/>
                            <a:ea typeface="Cambria Math" panose="02040503050406030204" pitchFamily="18" charset="0"/>
                          </a:rPr>
                        </m:ctrlPr>
                      </m:sSubPr>
                      <m:e>
                        <m:r>
                          <a:rPr lang="en-US" sz="2900" i="1">
                            <a:latin typeface="Cambria Math" panose="02040503050406030204" pitchFamily="18" charset="0"/>
                            <a:ea typeface="Cambria Math" panose="02040503050406030204" pitchFamily="18" charset="0"/>
                          </a:rPr>
                          <m:t>ℬ𝒦</m:t>
                        </m:r>
                      </m:e>
                      <m:sub>
                        <m:r>
                          <a:rPr lang="en-US" sz="2900" i="1">
                            <a:latin typeface="Cambria Math" panose="02040503050406030204" pitchFamily="18" charset="0"/>
                            <a:ea typeface="Cambria Math" panose="02040503050406030204" pitchFamily="18" charset="0"/>
                          </a:rPr>
                          <m:t>𝛽</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𝛾</m:t>
                        </m:r>
                      </m:sub>
                    </m:sSub>
                  </m:oMath>
                </a14:m>
                <a:r>
                  <a:rPr lang="en-US" sz="2900" dirty="0"/>
                  <a:t> there is a 1 in </a:t>
                </a:r>
                <a14:m>
                  <m:oMath xmlns:m="http://schemas.openxmlformats.org/officeDocument/2006/math">
                    <m:sSup>
                      <m:sSupPr>
                        <m:ctrlPr>
                          <a:rPr lang="en-US" sz="2900" i="1">
                            <a:latin typeface="Cambria Math" panose="02040503050406030204" pitchFamily="18" charset="0"/>
                          </a:rPr>
                        </m:ctrlPr>
                      </m:sSupPr>
                      <m:e>
                        <m:r>
                          <a:rPr lang="en-US" sz="2900" i="1">
                            <a:latin typeface="Cambria Math" panose="02040503050406030204" pitchFamily="18" charset="0"/>
                          </a:rPr>
                          <m:t>𝑞</m:t>
                        </m:r>
                      </m:e>
                      <m:sup>
                        <m:r>
                          <a:rPr lang="en-US" sz="2900" i="1">
                            <a:latin typeface="Cambria Math" panose="02040503050406030204" pitchFamily="18" charset="0"/>
                          </a:rPr>
                          <m:t>𝑠</m:t>
                        </m:r>
                        <m:r>
                          <a:rPr lang="en-US" sz="2900" i="1">
                            <a:latin typeface="Cambria Math" panose="02040503050406030204" pitchFamily="18" charset="0"/>
                          </a:rPr>
                          <m:t>+1</m:t>
                        </m:r>
                      </m:sup>
                    </m:sSup>
                  </m:oMath>
                </a14:m>
                <a:r>
                  <a:rPr lang="en-US" sz="2900" dirty="0"/>
                  <a:t> chance</a:t>
                </a:r>
              </a:p>
              <a:p>
                <a:pPr lvl="1"/>
                <a:endParaRPr lang="en-US" sz="2900" dirty="0"/>
              </a:p>
              <a:p>
                <a:r>
                  <a:rPr lang="en-US" sz="3400" dirty="0"/>
                  <a:t>If so, the 2-tensor </a:t>
                </a:r>
                <a14:m>
                  <m:oMath xmlns:m="http://schemas.openxmlformats.org/officeDocument/2006/math">
                    <m:nary>
                      <m:naryPr>
                        <m:chr m:val="∑"/>
                        <m:ctrlPr>
                          <a:rPr lang="en-US" sz="3400" i="1">
                            <a:latin typeface="Cambria Math" panose="02040503050406030204" pitchFamily="18" charset="0"/>
                          </a:rPr>
                        </m:ctrlPr>
                      </m:naryPr>
                      <m:sub>
                        <m:r>
                          <m:rPr>
                            <m:brk m:alnAt="23"/>
                          </m:rPr>
                          <a:rPr lang="en-US" sz="3400" i="1">
                            <a:latin typeface="Cambria Math" panose="02040503050406030204" pitchFamily="18" charset="0"/>
                          </a:rPr>
                          <m:t>𝑖</m:t>
                        </m:r>
                        <m:r>
                          <a:rPr lang="en-US" sz="3400" i="1">
                            <a:latin typeface="Cambria Math" panose="02040503050406030204" pitchFamily="18" charset="0"/>
                          </a:rPr>
                          <m:t>=1</m:t>
                        </m:r>
                      </m:sub>
                      <m:sup>
                        <m:r>
                          <a:rPr lang="en-US" sz="3400" i="1">
                            <a:latin typeface="Cambria Math" panose="02040503050406030204" pitchFamily="18" charset="0"/>
                          </a:rPr>
                          <m:t>2</m:t>
                        </m:r>
                        <m:sSup>
                          <m:sSupPr>
                            <m:ctrlPr>
                              <a:rPr lang="en-US" sz="3400" i="1">
                                <a:latin typeface="Cambria Math" panose="02040503050406030204" pitchFamily="18" charset="0"/>
                              </a:rPr>
                            </m:ctrlPr>
                          </m:sSupPr>
                          <m:e>
                            <m:r>
                              <a:rPr lang="en-US" sz="3400" i="1">
                                <a:latin typeface="Cambria Math" panose="02040503050406030204" pitchFamily="18" charset="0"/>
                              </a:rPr>
                              <m:t>𝑠</m:t>
                            </m:r>
                          </m:e>
                          <m:sup>
                            <m:r>
                              <a:rPr lang="en-US" sz="3400" i="1">
                                <a:latin typeface="Cambria Math" panose="02040503050406030204" pitchFamily="18" charset="0"/>
                              </a:rPr>
                              <m:t>2</m:t>
                            </m:r>
                          </m:sup>
                        </m:sSup>
                      </m:sup>
                      <m:e>
                        <m:sSub>
                          <m:sSubPr>
                            <m:ctrlPr>
                              <a:rPr lang="en-US" sz="3400" i="1">
                                <a:latin typeface="Cambria Math" panose="02040503050406030204" pitchFamily="18" charset="0"/>
                              </a:rPr>
                            </m:ctrlPr>
                          </m:sSubPr>
                          <m:e>
                            <m:r>
                              <a:rPr lang="en-US" sz="3400" i="1">
                                <a:latin typeface="Cambria Math" panose="02040503050406030204" pitchFamily="18" charset="0"/>
                              </a:rPr>
                              <m:t>𝑡</m:t>
                            </m:r>
                          </m:e>
                          <m:sub>
                            <m:r>
                              <a:rPr lang="en-US" sz="3400" i="1">
                                <a:latin typeface="Cambria Math" panose="02040503050406030204" pitchFamily="18" charset="0"/>
                              </a:rPr>
                              <m:t>𝑖</m:t>
                            </m:r>
                          </m:sub>
                        </m:sSub>
                        <m:sSup>
                          <m:sSupPr>
                            <m:ctrlPr>
                              <a:rPr lang="en-US" sz="3400" i="1">
                                <a:latin typeface="Cambria Math" panose="02040503050406030204" pitchFamily="18" charset="0"/>
                              </a:rPr>
                            </m:ctrlPr>
                          </m:sSupPr>
                          <m:e>
                            <m:r>
                              <a:rPr lang="en-US" sz="3400" i="1">
                                <a:latin typeface="Cambria Math" panose="02040503050406030204" pitchFamily="18" charset="0"/>
                              </a:rPr>
                              <m:t>𝐷</m:t>
                            </m:r>
                          </m:e>
                          <m:sup>
                            <m:r>
                              <a:rPr lang="en-US" sz="3400" i="1">
                                <a:latin typeface="Cambria Math" panose="02040503050406030204" pitchFamily="18" charset="0"/>
                              </a:rPr>
                              <m:t>2</m:t>
                            </m:r>
                          </m:sup>
                        </m:sSup>
                        <m:sSub>
                          <m:sSubPr>
                            <m:ctrlPr>
                              <a:rPr lang="en-US" sz="3400" i="1">
                                <a:latin typeface="Cambria Math" panose="02040503050406030204" pitchFamily="18" charset="0"/>
                                <a:ea typeface="Cambria Math" panose="02040503050406030204" pitchFamily="18" charset="0"/>
                              </a:rPr>
                            </m:ctrlPr>
                          </m:sSubPr>
                          <m:e>
                            <m:r>
                              <a:rPr lang="en-US" sz="3400" i="1">
                                <a:latin typeface="Cambria Math" panose="02040503050406030204" pitchFamily="18" charset="0"/>
                                <a:ea typeface="Cambria Math" panose="02040503050406030204" pitchFamily="18" charset="0"/>
                              </a:rPr>
                              <m:t>ℰ</m:t>
                            </m:r>
                          </m:e>
                          <m:sub>
                            <m:r>
                              <a:rPr lang="en-US" sz="3400" i="1">
                                <a:latin typeface="Cambria Math" panose="02040503050406030204" pitchFamily="18" charset="0"/>
                                <a:ea typeface="Cambria Math" panose="02040503050406030204" pitchFamily="18" charset="0"/>
                              </a:rPr>
                              <m:t>𝑖</m:t>
                            </m:r>
                          </m:sub>
                        </m:sSub>
                      </m:e>
                    </m:nary>
                    <m:r>
                      <a:rPr lang="en-US" sz="3400" i="1">
                        <a:latin typeface="Cambria Math" panose="02040503050406030204" pitchFamily="18" charset="0"/>
                        <a:ea typeface="Cambria Math" panose="02040503050406030204" pitchFamily="18" charset="0"/>
                      </a:rPr>
                      <m:t>(</m:t>
                    </m:r>
                    <m:sSub>
                      <m:sSubPr>
                        <m:ctrlPr>
                          <a:rPr lang="en-US" sz="3400" i="1">
                            <a:latin typeface="Cambria Math" panose="02040503050406030204" pitchFamily="18" charset="0"/>
                            <a:ea typeface="Cambria Math" panose="02040503050406030204" pitchFamily="18" charset="0"/>
                          </a:rPr>
                        </m:ctrlPr>
                      </m:sSubPr>
                      <m:e>
                        <m:r>
                          <a:rPr lang="en-US" sz="3400" b="0" i="1" smtClean="0">
                            <a:latin typeface="Cambria Math" panose="02040503050406030204" pitchFamily="18" charset="0"/>
                            <a:ea typeface="Cambria Math" panose="02040503050406030204" pitchFamily="18" charset="0"/>
                          </a:rPr>
                          <m:t>𝑤</m:t>
                        </m:r>
                      </m:e>
                      <m:sub>
                        <m:r>
                          <a:rPr lang="en-US" sz="3400" i="1">
                            <a:latin typeface="Cambria Math" panose="02040503050406030204" pitchFamily="18" charset="0"/>
                            <a:ea typeface="Cambria Math" panose="02040503050406030204" pitchFamily="18" charset="0"/>
                          </a:rPr>
                          <m:t>𝑘</m:t>
                        </m:r>
                      </m:sub>
                    </m:sSub>
                    <m:r>
                      <a:rPr lang="en-US" sz="3400" i="1">
                        <a:latin typeface="Cambria Math" panose="02040503050406030204" pitchFamily="18" charset="0"/>
                        <a:ea typeface="Cambria Math" panose="02040503050406030204" pitchFamily="18" charset="0"/>
                      </a:rPr>
                      <m:t>)</m:t>
                    </m:r>
                  </m:oMath>
                </a14:m>
                <a:r>
                  <a:rPr lang="en-US" sz="3400" dirty="0"/>
                  <a:t> will have rank at most </a:t>
                </a:r>
                <a14:m>
                  <m:oMath xmlns:m="http://schemas.openxmlformats.org/officeDocument/2006/math">
                    <m:r>
                      <a:rPr lang="en-US" sz="3400" i="1">
                        <a:latin typeface="Cambria Math" panose="02040503050406030204" pitchFamily="18" charset="0"/>
                      </a:rPr>
                      <m:t>2</m:t>
                    </m:r>
                    <m:r>
                      <a:rPr lang="en-US" sz="3400" i="1">
                        <a:latin typeface="Cambria Math" panose="02040503050406030204" pitchFamily="18" charset="0"/>
                      </a:rPr>
                      <m:t>𝑠</m:t>
                    </m:r>
                  </m:oMath>
                </a14:m>
                <a:r>
                  <a:rPr lang="en-US" sz="2900" dirty="0"/>
                  <a:t>.</a:t>
                </a:r>
              </a:p>
              <a:p>
                <a:r>
                  <a:rPr lang="en-US" sz="3400" dirty="0"/>
                  <a:t>Once we have a band space map, we can extend the attack to a key recovery for negligible cost.</a:t>
                </a:r>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6172200" y="1825625"/>
                <a:ext cx="5181600" cy="4560660"/>
              </a:xfrm>
              <a:blipFill>
                <a:blip r:embed="rId3"/>
                <a:stretch>
                  <a:fillRect l="-1412" t="-2537" b="-1469"/>
                </a:stretch>
              </a:blipFill>
            </p:spPr>
            <p:txBody>
              <a:bodyPr/>
              <a:lstStyle/>
              <a:p>
                <a:r>
                  <a:rPr lang="en-US">
                    <a:noFill/>
                  </a:rPr>
                  <a:t> </a:t>
                </a:r>
              </a:p>
            </p:txBody>
          </p:sp>
        </mc:Fallback>
      </mc:AlternateContent>
    </p:spTree>
    <p:extLst>
      <p:ext uri="{BB962C8B-B14F-4D97-AF65-F5344CB8AC3E}">
        <p14:creationId xmlns:p14="http://schemas.microsoft.com/office/powerpoint/2010/main" val="94003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Play Out in Attacks?:</a:t>
            </a:r>
            <a:br>
              <a:rPr lang="en-US" dirty="0"/>
            </a:br>
            <a:r>
              <a:rPr lang="en-US" dirty="0"/>
              <a:t>Setting Some Vectors Equal (Cubic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720318"/>
              </a:xfrm>
            </p:spPr>
            <p:txBody>
              <a:bodyPr>
                <a:normAutofit fontScale="62500" lnSpcReduction="20000"/>
              </a:bodyPr>
              <a:lstStyle/>
              <a:p>
                <a:r>
                  <a:rPr lang="en-US" sz="2900" b="1" dirty="0"/>
                  <a:t>The probability that 2 randomly chosen vectors share a band kernel is about 1 in </a:t>
                </a:r>
                <a14:m>
                  <m:oMath xmlns:m="http://schemas.openxmlformats.org/officeDocument/2006/math">
                    <m:r>
                      <a:rPr lang="en-US" sz="2900" b="1" i="1" dirty="0" smtClean="0">
                        <a:latin typeface="Cambria Math" panose="02040503050406030204" pitchFamily="18" charset="0"/>
                      </a:rPr>
                      <m:t>𝒒</m:t>
                    </m:r>
                  </m:oMath>
                </a14:m>
                <a:r>
                  <a:rPr lang="en-US" sz="2900" b="1" dirty="0"/>
                  <a:t>. </a:t>
                </a:r>
              </a:p>
              <a:p>
                <a:pPr lvl="1"/>
                <a:r>
                  <a:rPr lang="en-US" sz="2500" b="1" dirty="0"/>
                  <a:t>For 3, it’s 1 in </a:t>
                </a:r>
                <a14:m>
                  <m:oMath xmlns:m="http://schemas.openxmlformats.org/officeDocument/2006/math">
                    <m:sSup>
                      <m:sSupPr>
                        <m:ctrlPr>
                          <a:rPr lang="en-US" sz="2500" b="1" i="1" dirty="0" smtClean="0">
                            <a:latin typeface="Cambria Math" panose="02040503050406030204" pitchFamily="18" charset="0"/>
                          </a:rPr>
                        </m:ctrlPr>
                      </m:sSupPr>
                      <m:e>
                        <m:r>
                          <a:rPr lang="en-US" sz="2500" b="1" i="1" dirty="0" smtClean="0">
                            <a:latin typeface="Cambria Math" panose="02040503050406030204" pitchFamily="18" charset="0"/>
                          </a:rPr>
                          <m:t>𝒒</m:t>
                        </m:r>
                      </m:e>
                      <m:sup>
                        <m:r>
                          <a:rPr lang="en-US" sz="2500" b="1" i="1" dirty="0" smtClean="0">
                            <a:latin typeface="Cambria Math" panose="02040503050406030204" pitchFamily="18" charset="0"/>
                          </a:rPr>
                          <m:t>𝒔</m:t>
                        </m:r>
                        <m:r>
                          <a:rPr lang="en-US" sz="2500" b="1" i="1" dirty="0" smtClean="0">
                            <a:latin typeface="Cambria Math" panose="02040503050406030204" pitchFamily="18" charset="0"/>
                          </a:rPr>
                          <m:t>+</m:t>
                        </m:r>
                        <m:r>
                          <a:rPr lang="en-US" sz="2500" b="1" i="1" dirty="0" smtClean="0">
                            <a:latin typeface="Cambria Math" panose="02040503050406030204" pitchFamily="18" charset="0"/>
                          </a:rPr>
                          <m:t>𝟏</m:t>
                        </m:r>
                      </m:sup>
                    </m:sSup>
                  </m:oMath>
                </a14:m>
                <a:endParaRPr lang="en-US" sz="2500" b="1" dirty="0"/>
              </a:p>
              <a:p>
                <a:pPr lvl="1"/>
                <a:r>
                  <a:rPr lang="en-US" sz="2500" b="1" dirty="0"/>
                  <a:t>For 4, it’s 1 in </a:t>
                </a:r>
                <a14:m>
                  <m:oMath xmlns:m="http://schemas.openxmlformats.org/officeDocument/2006/math">
                    <m:sSup>
                      <m:sSupPr>
                        <m:ctrlPr>
                          <a:rPr lang="en-US" sz="2500" b="1" i="1" dirty="0">
                            <a:latin typeface="Cambria Math" panose="02040503050406030204" pitchFamily="18" charset="0"/>
                          </a:rPr>
                        </m:ctrlPr>
                      </m:sSupPr>
                      <m:e>
                        <m:r>
                          <a:rPr lang="en-US" sz="2500" b="1" i="1" dirty="0">
                            <a:latin typeface="Cambria Math" panose="02040503050406030204" pitchFamily="18" charset="0"/>
                          </a:rPr>
                          <m:t>𝒒</m:t>
                        </m:r>
                      </m:e>
                      <m:sup>
                        <m:r>
                          <a:rPr lang="en-US" sz="2500" b="1" i="1" dirty="0" smtClean="0">
                            <a:latin typeface="Cambria Math" panose="02040503050406030204" pitchFamily="18" charset="0"/>
                          </a:rPr>
                          <m:t>𝟐</m:t>
                        </m:r>
                        <m:r>
                          <a:rPr lang="en-US" sz="2500" b="1" i="1" dirty="0">
                            <a:latin typeface="Cambria Math" panose="02040503050406030204" pitchFamily="18" charset="0"/>
                          </a:rPr>
                          <m:t>𝒔</m:t>
                        </m:r>
                        <m:r>
                          <a:rPr lang="en-US" sz="2500" b="1" i="1" dirty="0">
                            <a:latin typeface="Cambria Math" panose="02040503050406030204" pitchFamily="18" charset="0"/>
                          </a:rPr>
                          <m:t>+</m:t>
                        </m:r>
                        <m:r>
                          <a:rPr lang="en-US" sz="2500" b="1" i="1" dirty="0">
                            <a:latin typeface="Cambria Math" panose="02040503050406030204" pitchFamily="18" charset="0"/>
                          </a:rPr>
                          <m:t>𝟏</m:t>
                        </m:r>
                      </m:sup>
                    </m:sSup>
                  </m:oMath>
                </a14:m>
                <a:endParaRPr lang="en-US" sz="2500" b="1" dirty="0"/>
              </a:p>
              <a:p>
                <a:pPr lvl="1"/>
                <a:endParaRPr lang="en-US" sz="2500" b="1" dirty="0"/>
              </a:p>
              <a:p>
                <a:r>
                  <a:rPr lang="en-US" sz="2900" b="1" dirty="0"/>
                  <a:t>We can increase the probability that the vectors, </a:t>
                </a:r>
                <a14:m>
                  <m:oMath xmlns:m="http://schemas.openxmlformats.org/officeDocument/2006/math">
                    <m:sSub>
                      <m:sSubPr>
                        <m:ctrlPr>
                          <a:rPr lang="en-US" sz="2900" b="1" i="1">
                            <a:latin typeface="Cambria Math" panose="02040503050406030204" pitchFamily="18" charset="0"/>
                          </a:rPr>
                        </m:ctrlPr>
                      </m:sSubPr>
                      <m:e>
                        <m:r>
                          <a:rPr lang="en-US" sz="2900" b="1" i="1" smtClean="0">
                            <a:latin typeface="Cambria Math" panose="02040503050406030204" pitchFamily="18" charset="0"/>
                          </a:rPr>
                          <m:t>𝒘</m:t>
                        </m:r>
                      </m:e>
                      <m:sub>
                        <m:r>
                          <a:rPr lang="en-US" sz="2900" b="1" i="1">
                            <a:latin typeface="Cambria Math" panose="02040503050406030204" pitchFamily="18" charset="0"/>
                          </a:rPr>
                          <m:t>𝟏</m:t>
                        </m:r>
                      </m:sub>
                    </m:sSub>
                    <m:r>
                      <a:rPr lang="en-US" sz="2900" b="1" i="1">
                        <a:latin typeface="Cambria Math" panose="02040503050406030204" pitchFamily="18" charset="0"/>
                      </a:rPr>
                      <m:t>,</m:t>
                    </m:r>
                    <m:sSub>
                      <m:sSubPr>
                        <m:ctrlPr>
                          <a:rPr lang="en-US" sz="2900" b="1" i="1">
                            <a:latin typeface="Cambria Math" panose="02040503050406030204" pitchFamily="18" charset="0"/>
                          </a:rPr>
                        </m:ctrlPr>
                      </m:sSubPr>
                      <m:e>
                        <m:r>
                          <a:rPr lang="en-US" sz="2900" b="1" i="1" smtClean="0">
                            <a:latin typeface="Cambria Math" panose="02040503050406030204" pitchFamily="18" charset="0"/>
                          </a:rPr>
                          <m:t>𝒘</m:t>
                        </m:r>
                      </m:e>
                      <m:sub>
                        <m:r>
                          <a:rPr lang="en-US" sz="2900" b="1" i="1">
                            <a:latin typeface="Cambria Math" panose="02040503050406030204" pitchFamily="18" charset="0"/>
                          </a:rPr>
                          <m:t>𝟐</m:t>
                        </m:r>
                      </m:sub>
                    </m:sSub>
                    <m:r>
                      <a:rPr lang="en-US" sz="2900" b="1" i="1">
                        <a:latin typeface="Cambria Math" panose="02040503050406030204" pitchFamily="18" charset="0"/>
                      </a:rPr>
                      <m:t>,</m:t>
                    </m:r>
                    <m:sSub>
                      <m:sSubPr>
                        <m:ctrlPr>
                          <a:rPr lang="en-US" sz="2900" b="1" i="1">
                            <a:latin typeface="Cambria Math" panose="02040503050406030204" pitchFamily="18" charset="0"/>
                          </a:rPr>
                        </m:ctrlPr>
                      </m:sSubPr>
                      <m:e>
                        <m:r>
                          <a:rPr lang="en-US" sz="2900" b="1" i="1" smtClean="0">
                            <a:latin typeface="Cambria Math" panose="02040503050406030204" pitchFamily="18" charset="0"/>
                          </a:rPr>
                          <m:t>𝒘</m:t>
                        </m:r>
                      </m:e>
                      <m:sub>
                        <m:r>
                          <a:rPr lang="en-US" sz="2900" b="1" i="1">
                            <a:latin typeface="Cambria Math" panose="02040503050406030204" pitchFamily="18" charset="0"/>
                          </a:rPr>
                          <m:t>𝟑</m:t>
                        </m:r>
                      </m:sub>
                    </m:sSub>
                    <m:r>
                      <a:rPr lang="en-US" sz="2900" b="1" i="1">
                        <a:latin typeface="Cambria Math" panose="02040503050406030204" pitchFamily="18" charset="0"/>
                      </a:rPr>
                      <m:t>,</m:t>
                    </m:r>
                    <m:sSub>
                      <m:sSubPr>
                        <m:ctrlPr>
                          <a:rPr lang="en-US" sz="2900" b="1" i="1">
                            <a:latin typeface="Cambria Math" panose="02040503050406030204" pitchFamily="18" charset="0"/>
                          </a:rPr>
                        </m:ctrlPr>
                      </m:sSubPr>
                      <m:e>
                        <m:r>
                          <a:rPr lang="en-US" sz="2900" b="1" i="1" smtClean="0">
                            <a:latin typeface="Cambria Math" panose="02040503050406030204" pitchFamily="18" charset="0"/>
                          </a:rPr>
                          <m:t>𝒘</m:t>
                        </m:r>
                      </m:e>
                      <m:sub>
                        <m:r>
                          <a:rPr lang="en-US" sz="2900" b="1" i="1">
                            <a:latin typeface="Cambria Math" panose="02040503050406030204" pitchFamily="18" charset="0"/>
                          </a:rPr>
                          <m:t>𝟒</m:t>
                        </m:r>
                      </m:sub>
                    </m:sSub>
                  </m:oMath>
                </a14:m>
                <a:r>
                  <a:rPr lang="en-US" sz="2900" b="1" dirty="0"/>
                  <a:t> share a band kernel by setting some of them equal to one another (e.g. by solving:)</a:t>
                </a:r>
              </a:p>
              <a:p>
                <a:endParaRPr lang="en-US" sz="2900" b="1" dirty="0"/>
              </a:p>
              <a:p>
                <a:pPr marL="0" inden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100" b="1" i="1" smtClean="0">
                              <a:latin typeface="Cambria Math" panose="02040503050406030204" pitchFamily="18" charset="0"/>
                            </a:rPr>
                          </m:ctrlPr>
                        </m:mPr>
                        <m:mr>
                          <m:e>
                            <m:nary>
                              <m:naryPr>
                                <m:chr m:val="∑"/>
                                <m:ctrlPr>
                                  <a:rPr lang="en-US" sz="3100" i="1">
                                    <a:latin typeface="Cambria Math" panose="02040503050406030204" pitchFamily="18" charset="0"/>
                                  </a:rPr>
                                </m:ctrlPr>
                              </m:naryPr>
                              <m:sub>
                                <m:r>
                                  <m:rPr>
                                    <m:brk m:alnAt="23"/>
                                  </m:rPr>
                                  <a:rPr lang="en-US" sz="3100" i="1">
                                    <a:latin typeface="Cambria Math" panose="02040503050406030204" pitchFamily="18" charset="0"/>
                                  </a:rPr>
                                  <m:t>𝑖</m:t>
                                </m:r>
                                <m:r>
                                  <a:rPr lang="en-US" sz="3100" i="1">
                                    <a:latin typeface="Cambria Math" panose="02040503050406030204" pitchFamily="18" charset="0"/>
                                  </a:rPr>
                                  <m:t>=1</m:t>
                                </m:r>
                              </m:sub>
                              <m:sup>
                                <m:r>
                                  <a:rPr lang="en-US" sz="3100" i="1">
                                    <a:latin typeface="Cambria Math" panose="02040503050406030204" pitchFamily="18" charset="0"/>
                                  </a:rPr>
                                  <m:t>2</m:t>
                                </m:r>
                                <m:sSup>
                                  <m:sSupPr>
                                    <m:ctrlPr>
                                      <a:rPr lang="en-US" sz="3100" i="1">
                                        <a:latin typeface="Cambria Math" panose="02040503050406030204" pitchFamily="18" charset="0"/>
                                      </a:rPr>
                                    </m:ctrlPr>
                                  </m:sSupPr>
                                  <m:e>
                                    <m:r>
                                      <a:rPr lang="en-US" sz="3100" i="1">
                                        <a:latin typeface="Cambria Math" panose="02040503050406030204" pitchFamily="18" charset="0"/>
                                      </a:rPr>
                                      <m:t>𝑠</m:t>
                                    </m:r>
                                  </m:e>
                                  <m:sup>
                                    <m:r>
                                      <a:rPr lang="en-US" sz="3100" i="1">
                                        <a:latin typeface="Cambria Math" panose="02040503050406030204" pitchFamily="18" charset="0"/>
                                      </a:rPr>
                                      <m:t>2</m:t>
                                    </m:r>
                                  </m:sup>
                                </m:sSup>
                              </m:sup>
                              <m:e>
                                <m:sSub>
                                  <m:sSubPr>
                                    <m:ctrlPr>
                                      <a:rPr lang="en-US" sz="3100" i="1">
                                        <a:latin typeface="Cambria Math" panose="02040503050406030204" pitchFamily="18" charset="0"/>
                                      </a:rPr>
                                    </m:ctrlPr>
                                  </m:sSubPr>
                                  <m:e>
                                    <m:r>
                                      <a:rPr lang="en-US" sz="3100" i="1">
                                        <a:latin typeface="Cambria Math" panose="02040503050406030204" pitchFamily="18" charset="0"/>
                                      </a:rPr>
                                      <m:t>𝑡</m:t>
                                    </m:r>
                                  </m:e>
                                  <m:sub>
                                    <m:r>
                                      <a:rPr lang="en-US" sz="3100" i="1">
                                        <a:latin typeface="Cambria Math" panose="02040503050406030204" pitchFamily="18" charset="0"/>
                                      </a:rPr>
                                      <m:t>𝑖</m:t>
                                    </m:r>
                                  </m:sub>
                                </m:sSub>
                                <m:sSup>
                                  <m:sSupPr>
                                    <m:ctrlPr>
                                      <a:rPr lang="en-US" sz="3100" i="1">
                                        <a:latin typeface="Cambria Math" panose="02040503050406030204" pitchFamily="18" charset="0"/>
                                      </a:rPr>
                                    </m:ctrlPr>
                                  </m:sSupPr>
                                  <m:e>
                                    <m:r>
                                      <a:rPr lang="en-US" sz="3100" i="1">
                                        <a:latin typeface="Cambria Math" panose="02040503050406030204" pitchFamily="18" charset="0"/>
                                      </a:rPr>
                                      <m:t>𝐷</m:t>
                                    </m:r>
                                  </m:e>
                                  <m:sup>
                                    <m:r>
                                      <a:rPr lang="en-US" sz="3100" i="1">
                                        <a:latin typeface="Cambria Math" panose="02040503050406030204" pitchFamily="18" charset="0"/>
                                      </a:rPr>
                                      <m:t>2</m:t>
                                    </m:r>
                                  </m:sup>
                                </m:sSup>
                                <m:sSub>
                                  <m:sSubPr>
                                    <m:ctrlPr>
                                      <a:rPr lang="en-US" sz="3100" i="1">
                                        <a:latin typeface="Cambria Math" panose="02040503050406030204" pitchFamily="18" charset="0"/>
                                        <a:ea typeface="Cambria Math" panose="02040503050406030204" pitchFamily="18" charset="0"/>
                                      </a:rPr>
                                    </m:ctrlPr>
                                  </m:sSubPr>
                                  <m:e>
                                    <m:r>
                                      <a:rPr lang="en-US" sz="3100" i="1">
                                        <a:latin typeface="Cambria Math" panose="02040503050406030204" pitchFamily="18" charset="0"/>
                                        <a:ea typeface="Cambria Math" panose="02040503050406030204" pitchFamily="18" charset="0"/>
                                      </a:rPr>
                                      <m:t>ℰ</m:t>
                                    </m:r>
                                  </m:e>
                                  <m:sub>
                                    <m:r>
                                      <a:rPr lang="en-US" sz="3100" i="1">
                                        <a:latin typeface="Cambria Math" panose="02040503050406030204" pitchFamily="18" charset="0"/>
                                        <a:ea typeface="Cambria Math" panose="02040503050406030204" pitchFamily="18" charset="0"/>
                                      </a:rPr>
                                      <m:t>𝑖</m:t>
                                    </m:r>
                                  </m:sub>
                                </m:sSub>
                              </m:e>
                            </m:nary>
                            <m:d>
                              <m:dPr>
                                <m:ctrlPr>
                                  <a:rPr lang="en-US" sz="3100" i="1">
                                    <a:latin typeface="Cambria Math" panose="02040503050406030204" pitchFamily="18" charset="0"/>
                                    <a:ea typeface="Cambria Math" panose="02040503050406030204" pitchFamily="18" charset="0"/>
                                  </a:rPr>
                                </m:ctrlPr>
                              </m:dPr>
                              <m:e>
                                <m:sSub>
                                  <m:sSubPr>
                                    <m:ctrlPr>
                                      <a:rPr lang="en-US" sz="3100" i="1">
                                        <a:latin typeface="Cambria Math" panose="02040503050406030204" pitchFamily="18" charset="0"/>
                                      </a:rPr>
                                    </m:ctrlPr>
                                  </m:sSubPr>
                                  <m:e>
                                    <m:r>
                                      <a:rPr lang="en-US" sz="3100" b="0" i="1" smtClean="0">
                                        <a:latin typeface="Cambria Math" panose="02040503050406030204" pitchFamily="18" charset="0"/>
                                      </a:rPr>
                                      <m:t>𝑤</m:t>
                                    </m:r>
                                  </m:e>
                                  <m:sub>
                                    <m:r>
                                      <a:rPr lang="en-US" sz="3100" i="1">
                                        <a:latin typeface="Cambria Math" panose="02040503050406030204" pitchFamily="18" charset="0"/>
                                      </a:rPr>
                                      <m:t>1</m:t>
                                    </m:r>
                                  </m:sub>
                                </m:sSub>
                                <m:r>
                                  <a:rPr lang="en-US" sz="3100" i="1">
                                    <a:latin typeface="Cambria Math" panose="02040503050406030204" pitchFamily="18" charset="0"/>
                                  </a:rPr>
                                  <m:t>,</m:t>
                                </m:r>
                                <m:sSub>
                                  <m:sSubPr>
                                    <m:ctrlPr>
                                      <a:rPr lang="en-US" sz="3100" i="1">
                                        <a:latin typeface="Cambria Math" panose="02040503050406030204" pitchFamily="18" charset="0"/>
                                      </a:rPr>
                                    </m:ctrlPr>
                                  </m:sSubPr>
                                  <m:e>
                                    <m:r>
                                      <a:rPr lang="en-US" sz="3100" b="0" i="1" smtClean="0">
                                        <a:latin typeface="Cambria Math" panose="02040503050406030204" pitchFamily="18" charset="0"/>
                                      </a:rPr>
                                      <m:t>𝑤</m:t>
                                    </m:r>
                                  </m:e>
                                  <m:sub>
                                    <m:r>
                                      <a:rPr lang="en-US" sz="3100" i="1">
                                        <a:latin typeface="Cambria Math" panose="02040503050406030204" pitchFamily="18" charset="0"/>
                                      </a:rPr>
                                      <m:t>1</m:t>
                                    </m:r>
                                  </m:sub>
                                </m:sSub>
                              </m:e>
                            </m:d>
                            <m:r>
                              <a:rPr lang="en-US" sz="3100" i="1">
                                <a:latin typeface="Cambria Math" panose="02040503050406030204" pitchFamily="18" charset="0"/>
                                <a:ea typeface="Cambria Math" panose="02040503050406030204" pitchFamily="18" charset="0"/>
                              </a:rPr>
                              <m:t>=0</m:t>
                            </m:r>
                            <m:r>
                              <a:rPr lang="en-US" sz="3100" b="1" i="1" smtClean="0">
                                <a:latin typeface="Cambria Math" panose="02040503050406030204" pitchFamily="18" charset="0"/>
                                <a:ea typeface="Cambria Math" panose="02040503050406030204" pitchFamily="18" charset="0"/>
                              </a:rPr>
                              <m:t>;</m:t>
                            </m:r>
                          </m:e>
                          <m:e>
                            <m:nary>
                              <m:naryPr>
                                <m:chr m:val="∑"/>
                                <m:ctrlPr>
                                  <a:rPr lang="en-US" sz="3100" i="1">
                                    <a:latin typeface="Cambria Math" panose="02040503050406030204" pitchFamily="18" charset="0"/>
                                  </a:rPr>
                                </m:ctrlPr>
                              </m:naryPr>
                              <m:sub>
                                <m:r>
                                  <m:rPr>
                                    <m:brk m:alnAt="23"/>
                                  </m:rPr>
                                  <a:rPr lang="en-US" sz="3100" i="1">
                                    <a:latin typeface="Cambria Math" panose="02040503050406030204" pitchFamily="18" charset="0"/>
                                  </a:rPr>
                                  <m:t>𝑖</m:t>
                                </m:r>
                                <m:r>
                                  <a:rPr lang="en-US" sz="3100" i="1">
                                    <a:latin typeface="Cambria Math" panose="02040503050406030204" pitchFamily="18" charset="0"/>
                                  </a:rPr>
                                  <m:t>=1</m:t>
                                </m:r>
                              </m:sub>
                              <m:sup>
                                <m:r>
                                  <a:rPr lang="en-US" sz="3100" i="1">
                                    <a:latin typeface="Cambria Math" panose="02040503050406030204" pitchFamily="18" charset="0"/>
                                  </a:rPr>
                                  <m:t>2</m:t>
                                </m:r>
                                <m:sSup>
                                  <m:sSupPr>
                                    <m:ctrlPr>
                                      <a:rPr lang="en-US" sz="3100" i="1">
                                        <a:latin typeface="Cambria Math" panose="02040503050406030204" pitchFamily="18" charset="0"/>
                                      </a:rPr>
                                    </m:ctrlPr>
                                  </m:sSupPr>
                                  <m:e>
                                    <m:r>
                                      <a:rPr lang="en-US" sz="3100" i="1">
                                        <a:latin typeface="Cambria Math" panose="02040503050406030204" pitchFamily="18" charset="0"/>
                                      </a:rPr>
                                      <m:t>𝑠</m:t>
                                    </m:r>
                                  </m:e>
                                  <m:sup>
                                    <m:r>
                                      <a:rPr lang="en-US" sz="3100" i="1">
                                        <a:latin typeface="Cambria Math" panose="02040503050406030204" pitchFamily="18" charset="0"/>
                                      </a:rPr>
                                      <m:t>2</m:t>
                                    </m:r>
                                  </m:sup>
                                </m:sSup>
                              </m:sup>
                              <m:e>
                                <m:sSub>
                                  <m:sSubPr>
                                    <m:ctrlPr>
                                      <a:rPr lang="en-US" sz="3100" i="1">
                                        <a:latin typeface="Cambria Math" panose="02040503050406030204" pitchFamily="18" charset="0"/>
                                      </a:rPr>
                                    </m:ctrlPr>
                                  </m:sSubPr>
                                  <m:e>
                                    <m:r>
                                      <a:rPr lang="en-US" sz="3100" i="1">
                                        <a:latin typeface="Cambria Math" panose="02040503050406030204" pitchFamily="18" charset="0"/>
                                      </a:rPr>
                                      <m:t>𝑡</m:t>
                                    </m:r>
                                  </m:e>
                                  <m:sub>
                                    <m:r>
                                      <a:rPr lang="en-US" sz="3100" i="1">
                                        <a:latin typeface="Cambria Math" panose="02040503050406030204" pitchFamily="18" charset="0"/>
                                      </a:rPr>
                                      <m:t>𝑖</m:t>
                                    </m:r>
                                  </m:sub>
                                </m:sSub>
                                <m:sSup>
                                  <m:sSupPr>
                                    <m:ctrlPr>
                                      <a:rPr lang="en-US" sz="3100" i="1">
                                        <a:latin typeface="Cambria Math" panose="02040503050406030204" pitchFamily="18" charset="0"/>
                                      </a:rPr>
                                    </m:ctrlPr>
                                  </m:sSupPr>
                                  <m:e>
                                    <m:r>
                                      <a:rPr lang="en-US" sz="3100" i="1">
                                        <a:latin typeface="Cambria Math" panose="02040503050406030204" pitchFamily="18" charset="0"/>
                                      </a:rPr>
                                      <m:t>𝐷</m:t>
                                    </m:r>
                                  </m:e>
                                  <m:sup>
                                    <m:r>
                                      <a:rPr lang="en-US" sz="3100" i="1">
                                        <a:latin typeface="Cambria Math" panose="02040503050406030204" pitchFamily="18" charset="0"/>
                                      </a:rPr>
                                      <m:t>2</m:t>
                                    </m:r>
                                  </m:sup>
                                </m:sSup>
                                <m:sSub>
                                  <m:sSubPr>
                                    <m:ctrlPr>
                                      <a:rPr lang="en-US" sz="3100" i="1">
                                        <a:latin typeface="Cambria Math" panose="02040503050406030204" pitchFamily="18" charset="0"/>
                                        <a:ea typeface="Cambria Math" panose="02040503050406030204" pitchFamily="18" charset="0"/>
                                      </a:rPr>
                                    </m:ctrlPr>
                                  </m:sSubPr>
                                  <m:e>
                                    <m:r>
                                      <a:rPr lang="en-US" sz="3100" i="1">
                                        <a:latin typeface="Cambria Math" panose="02040503050406030204" pitchFamily="18" charset="0"/>
                                        <a:ea typeface="Cambria Math" panose="02040503050406030204" pitchFamily="18" charset="0"/>
                                      </a:rPr>
                                      <m:t>ℰ</m:t>
                                    </m:r>
                                  </m:e>
                                  <m:sub>
                                    <m:r>
                                      <a:rPr lang="en-US" sz="3100" i="1">
                                        <a:latin typeface="Cambria Math" panose="02040503050406030204" pitchFamily="18" charset="0"/>
                                        <a:ea typeface="Cambria Math" panose="02040503050406030204" pitchFamily="18" charset="0"/>
                                      </a:rPr>
                                      <m:t>𝑖</m:t>
                                    </m:r>
                                  </m:sub>
                                </m:sSub>
                              </m:e>
                            </m:nary>
                            <m:d>
                              <m:dPr>
                                <m:ctrlPr>
                                  <a:rPr lang="en-US" sz="3100" i="1">
                                    <a:latin typeface="Cambria Math" panose="02040503050406030204" pitchFamily="18" charset="0"/>
                                    <a:ea typeface="Cambria Math" panose="02040503050406030204" pitchFamily="18" charset="0"/>
                                  </a:rPr>
                                </m:ctrlPr>
                              </m:dPr>
                              <m:e>
                                <m:sSub>
                                  <m:sSubPr>
                                    <m:ctrlPr>
                                      <a:rPr lang="en-US" sz="3100" i="1">
                                        <a:latin typeface="Cambria Math" panose="02040503050406030204" pitchFamily="18" charset="0"/>
                                      </a:rPr>
                                    </m:ctrlPr>
                                  </m:sSubPr>
                                  <m:e>
                                    <m:r>
                                      <a:rPr lang="en-US" sz="3100" b="0" i="1" smtClean="0">
                                        <a:latin typeface="Cambria Math" panose="02040503050406030204" pitchFamily="18" charset="0"/>
                                      </a:rPr>
                                      <m:t>𝑤</m:t>
                                    </m:r>
                                  </m:e>
                                  <m:sub>
                                    <m:r>
                                      <a:rPr lang="en-US" sz="3100" b="0" i="1" smtClean="0">
                                        <a:latin typeface="Cambria Math" panose="02040503050406030204" pitchFamily="18" charset="0"/>
                                      </a:rPr>
                                      <m:t>1</m:t>
                                    </m:r>
                                  </m:sub>
                                </m:sSub>
                                <m:r>
                                  <a:rPr lang="en-US" sz="3100" i="1">
                                    <a:latin typeface="Cambria Math" panose="02040503050406030204" pitchFamily="18" charset="0"/>
                                  </a:rPr>
                                  <m:t>,</m:t>
                                </m:r>
                                <m:sSub>
                                  <m:sSubPr>
                                    <m:ctrlPr>
                                      <a:rPr lang="en-US" sz="3100" i="1">
                                        <a:latin typeface="Cambria Math" panose="02040503050406030204" pitchFamily="18" charset="0"/>
                                      </a:rPr>
                                    </m:ctrlPr>
                                  </m:sSubPr>
                                  <m:e>
                                    <m:r>
                                      <a:rPr lang="en-US" sz="3100" b="0" i="1" smtClean="0">
                                        <a:latin typeface="Cambria Math" panose="02040503050406030204" pitchFamily="18" charset="0"/>
                                      </a:rPr>
                                      <m:t>𝑤</m:t>
                                    </m:r>
                                  </m:e>
                                  <m:sub>
                                    <m:r>
                                      <a:rPr lang="en-US" sz="3100" i="1">
                                        <a:latin typeface="Cambria Math" panose="02040503050406030204" pitchFamily="18" charset="0"/>
                                      </a:rPr>
                                      <m:t>2</m:t>
                                    </m:r>
                                  </m:sub>
                                </m:sSub>
                              </m:e>
                            </m:d>
                            <m:r>
                              <a:rPr lang="en-US" sz="3100" i="1">
                                <a:latin typeface="Cambria Math" panose="02040503050406030204" pitchFamily="18" charset="0"/>
                                <a:ea typeface="Cambria Math" panose="02040503050406030204" pitchFamily="18" charset="0"/>
                              </a:rPr>
                              <m:t>=0</m:t>
                            </m:r>
                            <m:r>
                              <m:rPr>
                                <m:nor/>
                              </m:rPr>
                              <a:rPr lang="en-US" sz="3100" b="0" i="0" dirty="0" smtClean="0"/>
                              <m:t>.</m:t>
                            </m:r>
                          </m:e>
                        </m:mr>
                      </m:m>
                    </m:oMath>
                  </m:oMathPara>
                </a14:m>
                <a:endParaRPr lang="en-US" dirty="0"/>
              </a:p>
              <a:p>
                <a:endParaRPr lang="en-US" b="1" dirty="0"/>
              </a:p>
              <a:p>
                <a:r>
                  <a:rPr lang="en-US" sz="2900" b="1" dirty="0"/>
                  <a:t>This works in odd characteristic, but in characteristic 2, </a:t>
                </a:r>
                <a14:m>
                  <m:oMath xmlns:m="http://schemas.openxmlformats.org/officeDocument/2006/math">
                    <m:sSup>
                      <m:sSupPr>
                        <m:ctrlPr>
                          <a:rPr lang="en-US" sz="2900" b="1" i="1" smtClean="0">
                            <a:latin typeface="Cambria Math" panose="02040503050406030204" pitchFamily="18" charset="0"/>
                          </a:rPr>
                        </m:ctrlPr>
                      </m:sSupPr>
                      <m:e>
                        <m:r>
                          <a:rPr lang="en-US" sz="2900" b="1" i="1" smtClean="0">
                            <a:latin typeface="Cambria Math" panose="02040503050406030204" pitchFamily="18" charset="0"/>
                          </a:rPr>
                          <m:t>𝑫</m:t>
                        </m:r>
                      </m:e>
                      <m:sup>
                        <m:r>
                          <a:rPr lang="en-US" sz="2900" b="1" i="1" smtClean="0">
                            <a:latin typeface="Cambria Math" panose="02040503050406030204" pitchFamily="18" charset="0"/>
                          </a:rPr>
                          <m:t>𝟐</m:t>
                        </m:r>
                      </m:sup>
                    </m:sSup>
                    <m:sSub>
                      <m:sSubPr>
                        <m:ctrlPr>
                          <a:rPr lang="en-US" sz="2900" b="1" i="1" smtClean="0">
                            <a:latin typeface="Cambria Math" panose="02040503050406030204" pitchFamily="18" charset="0"/>
                            <a:ea typeface="Cambria Math" panose="02040503050406030204" pitchFamily="18" charset="0"/>
                          </a:rPr>
                        </m:ctrlPr>
                      </m:sSubPr>
                      <m:e>
                        <m:r>
                          <a:rPr lang="en-US" sz="2900" b="1" i="1" smtClean="0">
                            <a:latin typeface="Cambria Math" panose="02040503050406030204" pitchFamily="18" charset="0"/>
                            <a:ea typeface="Cambria Math" panose="02040503050406030204" pitchFamily="18" charset="0"/>
                          </a:rPr>
                          <m:t>𝓔</m:t>
                        </m:r>
                      </m:e>
                      <m:sub>
                        <m:r>
                          <a:rPr lang="en-US" sz="2900" b="1" i="1" smtClean="0">
                            <a:latin typeface="Cambria Math" panose="02040503050406030204" pitchFamily="18" charset="0"/>
                            <a:ea typeface="Cambria Math" panose="02040503050406030204" pitchFamily="18" charset="0"/>
                          </a:rPr>
                          <m:t>𝒊</m:t>
                        </m:r>
                      </m:sub>
                    </m:sSub>
                    <m:d>
                      <m:dPr>
                        <m:ctrlPr>
                          <a:rPr lang="en-US" sz="2900" b="1" i="1" smtClean="0">
                            <a:latin typeface="Cambria Math" panose="02040503050406030204" pitchFamily="18" charset="0"/>
                            <a:ea typeface="Cambria Math" panose="02040503050406030204" pitchFamily="18" charset="0"/>
                          </a:rPr>
                        </m:ctrlPr>
                      </m:dPr>
                      <m:e>
                        <m:sSub>
                          <m:sSubPr>
                            <m:ctrlPr>
                              <a:rPr lang="en-US" sz="2900" b="1" i="1" smtClean="0">
                                <a:latin typeface="Cambria Math" panose="02040503050406030204" pitchFamily="18" charset="0"/>
                              </a:rPr>
                            </m:ctrlPr>
                          </m:sSubPr>
                          <m:e>
                            <m:r>
                              <a:rPr lang="en-US" sz="2900" b="1" i="1" smtClean="0">
                                <a:latin typeface="Cambria Math" panose="02040503050406030204" pitchFamily="18" charset="0"/>
                              </a:rPr>
                              <m:t>𝒙</m:t>
                            </m:r>
                          </m:e>
                          <m:sub>
                            <m:r>
                              <a:rPr lang="en-US" sz="2900" b="1" i="1" smtClean="0">
                                <a:latin typeface="Cambria Math" panose="02040503050406030204" pitchFamily="18" charset="0"/>
                              </a:rPr>
                              <m:t>𝟏</m:t>
                            </m:r>
                          </m:sub>
                        </m:sSub>
                        <m:r>
                          <a:rPr lang="en-US" sz="2900" b="1" i="1" smtClean="0">
                            <a:latin typeface="Cambria Math" panose="02040503050406030204" pitchFamily="18" charset="0"/>
                          </a:rPr>
                          <m:t>,</m:t>
                        </m:r>
                        <m:sSub>
                          <m:sSubPr>
                            <m:ctrlPr>
                              <a:rPr lang="en-US" sz="2900" b="1" i="1" smtClean="0">
                                <a:latin typeface="Cambria Math" panose="02040503050406030204" pitchFamily="18" charset="0"/>
                              </a:rPr>
                            </m:ctrlPr>
                          </m:sSubPr>
                          <m:e>
                            <m:r>
                              <a:rPr lang="en-US" sz="2900" b="1" i="1" smtClean="0">
                                <a:latin typeface="Cambria Math" panose="02040503050406030204" pitchFamily="18" charset="0"/>
                              </a:rPr>
                              <m:t>𝒙</m:t>
                            </m:r>
                          </m:e>
                          <m:sub>
                            <m:r>
                              <a:rPr lang="en-US" sz="2900" b="1" i="1" smtClean="0">
                                <a:latin typeface="Cambria Math" panose="02040503050406030204" pitchFamily="18" charset="0"/>
                              </a:rPr>
                              <m:t>𝟏</m:t>
                            </m:r>
                          </m:sub>
                        </m:sSub>
                      </m:e>
                    </m:d>
                    <m:r>
                      <a:rPr lang="en-US" sz="2900" b="1" i="1" smtClean="0">
                        <a:latin typeface="Cambria Math" panose="02040503050406030204" pitchFamily="18" charset="0"/>
                      </a:rPr>
                      <m:t>=</m:t>
                    </m:r>
                    <m:r>
                      <a:rPr lang="en-US" sz="2900" b="1" i="1" smtClean="0">
                        <a:latin typeface="Cambria Math" panose="02040503050406030204" pitchFamily="18" charset="0"/>
                      </a:rPr>
                      <m:t>𝟎</m:t>
                    </m:r>
                  </m:oMath>
                </a14:m>
                <a:r>
                  <a:rPr lang="en-US" sz="2900" b="1" dirty="0"/>
                  <a:t> by symmetry. So the best we can do there is:</a:t>
                </a:r>
              </a:p>
              <a:p>
                <a:endParaRPr lang="en-US" sz="3100" b="1" dirty="0"/>
              </a:p>
              <a:p>
                <a:pPr marL="0" inden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100" b="1" i="1" smtClean="0">
                              <a:latin typeface="Cambria Math" panose="02040503050406030204" pitchFamily="18" charset="0"/>
                            </a:rPr>
                          </m:ctrlPr>
                        </m:mPr>
                        <m:mr>
                          <m:e>
                            <m:nary>
                              <m:naryPr>
                                <m:chr m:val="∑"/>
                                <m:ctrlPr>
                                  <a:rPr lang="en-US" sz="3100" i="1">
                                    <a:latin typeface="Cambria Math" panose="02040503050406030204" pitchFamily="18" charset="0"/>
                                  </a:rPr>
                                </m:ctrlPr>
                              </m:naryPr>
                              <m:sub>
                                <m:r>
                                  <m:rPr>
                                    <m:brk m:alnAt="23"/>
                                  </m:rPr>
                                  <a:rPr lang="en-US" sz="3100" i="1">
                                    <a:latin typeface="Cambria Math" panose="02040503050406030204" pitchFamily="18" charset="0"/>
                                  </a:rPr>
                                  <m:t>𝑖</m:t>
                                </m:r>
                                <m:r>
                                  <a:rPr lang="en-US" sz="3100" i="1">
                                    <a:latin typeface="Cambria Math" panose="02040503050406030204" pitchFamily="18" charset="0"/>
                                  </a:rPr>
                                  <m:t>=1</m:t>
                                </m:r>
                              </m:sub>
                              <m:sup>
                                <m:r>
                                  <a:rPr lang="en-US" sz="3100" i="1">
                                    <a:latin typeface="Cambria Math" panose="02040503050406030204" pitchFamily="18" charset="0"/>
                                  </a:rPr>
                                  <m:t>2</m:t>
                                </m:r>
                                <m:sSup>
                                  <m:sSupPr>
                                    <m:ctrlPr>
                                      <a:rPr lang="en-US" sz="3100" i="1">
                                        <a:latin typeface="Cambria Math" panose="02040503050406030204" pitchFamily="18" charset="0"/>
                                      </a:rPr>
                                    </m:ctrlPr>
                                  </m:sSupPr>
                                  <m:e>
                                    <m:r>
                                      <a:rPr lang="en-US" sz="3100" i="1">
                                        <a:latin typeface="Cambria Math" panose="02040503050406030204" pitchFamily="18" charset="0"/>
                                      </a:rPr>
                                      <m:t>𝑠</m:t>
                                    </m:r>
                                  </m:e>
                                  <m:sup>
                                    <m:r>
                                      <a:rPr lang="en-US" sz="3100" i="1">
                                        <a:latin typeface="Cambria Math" panose="02040503050406030204" pitchFamily="18" charset="0"/>
                                      </a:rPr>
                                      <m:t>2</m:t>
                                    </m:r>
                                  </m:sup>
                                </m:sSup>
                              </m:sup>
                              <m:e>
                                <m:sSub>
                                  <m:sSubPr>
                                    <m:ctrlPr>
                                      <a:rPr lang="en-US" sz="3100" i="1">
                                        <a:latin typeface="Cambria Math" panose="02040503050406030204" pitchFamily="18" charset="0"/>
                                      </a:rPr>
                                    </m:ctrlPr>
                                  </m:sSubPr>
                                  <m:e>
                                    <m:r>
                                      <a:rPr lang="en-US" sz="3100" i="1">
                                        <a:latin typeface="Cambria Math" panose="02040503050406030204" pitchFamily="18" charset="0"/>
                                      </a:rPr>
                                      <m:t>𝑡</m:t>
                                    </m:r>
                                  </m:e>
                                  <m:sub>
                                    <m:r>
                                      <a:rPr lang="en-US" sz="3100" i="1">
                                        <a:latin typeface="Cambria Math" panose="02040503050406030204" pitchFamily="18" charset="0"/>
                                      </a:rPr>
                                      <m:t>𝑖</m:t>
                                    </m:r>
                                  </m:sub>
                                </m:sSub>
                                <m:sSup>
                                  <m:sSupPr>
                                    <m:ctrlPr>
                                      <a:rPr lang="en-US" sz="3100" i="1">
                                        <a:latin typeface="Cambria Math" panose="02040503050406030204" pitchFamily="18" charset="0"/>
                                      </a:rPr>
                                    </m:ctrlPr>
                                  </m:sSupPr>
                                  <m:e>
                                    <m:r>
                                      <a:rPr lang="en-US" sz="3100" i="1">
                                        <a:latin typeface="Cambria Math" panose="02040503050406030204" pitchFamily="18" charset="0"/>
                                      </a:rPr>
                                      <m:t>𝐷</m:t>
                                    </m:r>
                                  </m:e>
                                  <m:sup>
                                    <m:r>
                                      <a:rPr lang="en-US" sz="3100" i="1">
                                        <a:latin typeface="Cambria Math" panose="02040503050406030204" pitchFamily="18" charset="0"/>
                                      </a:rPr>
                                      <m:t>2</m:t>
                                    </m:r>
                                  </m:sup>
                                </m:sSup>
                                <m:sSub>
                                  <m:sSubPr>
                                    <m:ctrlPr>
                                      <a:rPr lang="en-US" sz="3100" i="1">
                                        <a:latin typeface="Cambria Math" panose="02040503050406030204" pitchFamily="18" charset="0"/>
                                        <a:ea typeface="Cambria Math" panose="02040503050406030204" pitchFamily="18" charset="0"/>
                                      </a:rPr>
                                    </m:ctrlPr>
                                  </m:sSubPr>
                                  <m:e>
                                    <m:r>
                                      <a:rPr lang="en-US" sz="3100" i="1">
                                        <a:latin typeface="Cambria Math" panose="02040503050406030204" pitchFamily="18" charset="0"/>
                                        <a:ea typeface="Cambria Math" panose="02040503050406030204" pitchFamily="18" charset="0"/>
                                      </a:rPr>
                                      <m:t>ℰ</m:t>
                                    </m:r>
                                  </m:e>
                                  <m:sub>
                                    <m:r>
                                      <a:rPr lang="en-US" sz="3100" i="1">
                                        <a:latin typeface="Cambria Math" panose="02040503050406030204" pitchFamily="18" charset="0"/>
                                        <a:ea typeface="Cambria Math" panose="02040503050406030204" pitchFamily="18" charset="0"/>
                                      </a:rPr>
                                      <m:t>𝑖</m:t>
                                    </m:r>
                                  </m:sub>
                                </m:sSub>
                              </m:e>
                            </m:nary>
                            <m:d>
                              <m:dPr>
                                <m:ctrlPr>
                                  <a:rPr lang="en-US" sz="3100" i="1">
                                    <a:latin typeface="Cambria Math" panose="02040503050406030204" pitchFamily="18" charset="0"/>
                                    <a:ea typeface="Cambria Math" panose="02040503050406030204" pitchFamily="18" charset="0"/>
                                  </a:rPr>
                                </m:ctrlPr>
                              </m:dPr>
                              <m:e>
                                <m:sSub>
                                  <m:sSubPr>
                                    <m:ctrlPr>
                                      <a:rPr lang="en-US" sz="3100" i="1">
                                        <a:latin typeface="Cambria Math" panose="02040503050406030204" pitchFamily="18" charset="0"/>
                                      </a:rPr>
                                    </m:ctrlPr>
                                  </m:sSubPr>
                                  <m:e>
                                    <m:r>
                                      <a:rPr lang="en-US" sz="3100" b="0" i="1" smtClean="0">
                                        <a:latin typeface="Cambria Math" panose="02040503050406030204" pitchFamily="18" charset="0"/>
                                      </a:rPr>
                                      <m:t>𝑤</m:t>
                                    </m:r>
                                  </m:e>
                                  <m:sub>
                                    <m:r>
                                      <a:rPr lang="en-US" sz="3100" i="1">
                                        <a:latin typeface="Cambria Math" panose="02040503050406030204" pitchFamily="18" charset="0"/>
                                      </a:rPr>
                                      <m:t>1</m:t>
                                    </m:r>
                                  </m:sub>
                                </m:sSub>
                                <m:r>
                                  <a:rPr lang="en-US" sz="3100" i="1">
                                    <a:latin typeface="Cambria Math" panose="02040503050406030204" pitchFamily="18" charset="0"/>
                                  </a:rPr>
                                  <m:t>,</m:t>
                                </m:r>
                                <m:sSub>
                                  <m:sSubPr>
                                    <m:ctrlPr>
                                      <a:rPr lang="en-US" sz="3100" i="1">
                                        <a:latin typeface="Cambria Math" panose="02040503050406030204" pitchFamily="18" charset="0"/>
                                      </a:rPr>
                                    </m:ctrlPr>
                                  </m:sSubPr>
                                  <m:e>
                                    <m:r>
                                      <a:rPr lang="en-US" sz="3100" b="0" i="1" smtClean="0">
                                        <a:latin typeface="Cambria Math" panose="02040503050406030204" pitchFamily="18" charset="0"/>
                                      </a:rPr>
                                      <m:t>𝑤</m:t>
                                    </m:r>
                                  </m:e>
                                  <m:sub>
                                    <m:r>
                                      <a:rPr lang="en-US" sz="3100" b="0" i="1" smtClean="0">
                                        <a:latin typeface="Cambria Math" panose="02040503050406030204" pitchFamily="18" charset="0"/>
                                      </a:rPr>
                                      <m:t>2</m:t>
                                    </m:r>
                                  </m:sub>
                                </m:sSub>
                              </m:e>
                            </m:d>
                            <m:r>
                              <a:rPr lang="en-US" sz="3100" i="1">
                                <a:latin typeface="Cambria Math" panose="02040503050406030204" pitchFamily="18" charset="0"/>
                                <a:ea typeface="Cambria Math" panose="02040503050406030204" pitchFamily="18" charset="0"/>
                              </a:rPr>
                              <m:t>=0</m:t>
                            </m:r>
                            <m:r>
                              <a:rPr lang="en-US" sz="3100" b="0" i="1" smtClean="0">
                                <a:latin typeface="Cambria Math" panose="02040503050406030204" pitchFamily="18" charset="0"/>
                                <a:ea typeface="Cambria Math" panose="02040503050406030204" pitchFamily="18" charset="0"/>
                              </a:rPr>
                              <m:t>;</m:t>
                            </m:r>
                          </m:e>
                          <m:e>
                            <m:nary>
                              <m:naryPr>
                                <m:chr m:val="∑"/>
                                <m:ctrlPr>
                                  <a:rPr lang="en-US" sz="3100" i="1">
                                    <a:latin typeface="Cambria Math" panose="02040503050406030204" pitchFamily="18" charset="0"/>
                                  </a:rPr>
                                </m:ctrlPr>
                              </m:naryPr>
                              <m:sub>
                                <m:r>
                                  <m:rPr>
                                    <m:brk m:alnAt="23"/>
                                  </m:rPr>
                                  <a:rPr lang="en-US" sz="3100" i="1">
                                    <a:latin typeface="Cambria Math" panose="02040503050406030204" pitchFamily="18" charset="0"/>
                                  </a:rPr>
                                  <m:t>𝑖</m:t>
                                </m:r>
                                <m:r>
                                  <a:rPr lang="en-US" sz="3100" i="1">
                                    <a:latin typeface="Cambria Math" panose="02040503050406030204" pitchFamily="18" charset="0"/>
                                  </a:rPr>
                                  <m:t>=1</m:t>
                                </m:r>
                              </m:sub>
                              <m:sup>
                                <m:r>
                                  <a:rPr lang="en-US" sz="3100" i="1">
                                    <a:latin typeface="Cambria Math" panose="02040503050406030204" pitchFamily="18" charset="0"/>
                                  </a:rPr>
                                  <m:t>2</m:t>
                                </m:r>
                                <m:sSup>
                                  <m:sSupPr>
                                    <m:ctrlPr>
                                      <a:rPr lang="en-US" sz="3100" i="1">
                                        <a:latin typeface="Cambria Math" panose="02040503050406030204" pitchFamily="18" charset="0"/>
                                      </a:rPr>
                                    </m:ctrlPr>
                                  </m:sSupPr>
                                  <m:e>
                                    <m:r>
                                      <a:rPr lang="en-US" sz="3100" i="1">
                                        <a:latin typeface="Cambria Math" panose="02040503050406030204" pitchFamily="18" charset="0"/>
                                      </a:rPr>
                                      <m:t>𝑠</m:t>
                                    </m:r>
                                  </m:e>
                                  <m:sup>
                                    <m:r>
                                      <a:rPr lang="en-US" sz="3100" i="1">
                                        <a:latin typeface="Cambria Math" panose="02040503050406030204" pitchFamily="18" charset="0"/>
                                      </a:rPr>
                                      <m:t>2</m:t>
                                    </m:r>
                                  </m:sup>
                                </m:sSup>
                              </m:sup>
                              <m:e>
                                <m:sSub>
                                  <m:sSubPr>
                                    <m:ctrlPr>
                                      <a:rPr lang="en-US" sz="3100" i="1">
                                        <a:latin typeface="Cambria Math" panose="02040503050406030204" pitchFamily="18" charset="0"/>
                                      </a:rPr>
                                    </m:ctrlPr>
                                  </m:sSubPr>
                                  <m:e>
                                    <m:r>
                                      <a:rPr lang="en-US" sz="3100" i="1">
                                        <a:latin typeface="Cambria Math" panose="02040503050406030204" pitchFamily="18" charset="0"/>
                                      </a:rPr>
                                      <m:t>𝑡</m:t>
                                    </m:r>
                                  </m:e>
                                  <m:sub>
                                    <m:r>
                                      <a:rPr lang="en-US" sz="3100" i="1">
                                        <a:latin typeface="Cambria Math" panose="02040503050406030204" pitchFamily="18" charset="0"/>
                                      </a:rPr>
                                      <m:t>𝑖</m:t>
                                    </m:r>
                                  </m:sub>
                                </m:sSub>
                                <m:sSup>
                                  <m:sSupPr>
                                    <m:ctrlPr>
                                      <a:rPr lang="en-US" sz="3100" i="1">
                                        <a:latin typeface="Cambria Math" panose="02040503050406030204" pitchFamily="18" charset="0"/>
                                      </a:rPr>
                                    </m:ctrlPr>
                                  </m:sSupPr>
                                  <m:e>
                                    <m:r>
                                      <a:rPr lang="en-US" sz="3100" i="1">
                                        <a:latin typeface="Cambria Math" panose="02040503050406030204" pitchFamily="18" charset="0"/>
                                      </a:rPr>
                                      <m:t>𝐷</m:t>
                                    </m:r>
                                  </m:e>
                                  <m:sup>
                                    <m:r>
                                      <a:rPr lang="en-US" sz="3100" i="1">
                                        <a:latin typeface="Cambria Math" panose="02040503050406030204" pitchFamily="18" charset="0"/>
                                      </a:rPr>
                                      <m:t>2</m:t>
                                    </m:r>
                                  </m:sup>
                                </m:sSup>
                                <m:sSub>
                                  <m:sSubPr>
                                    <m:ctrlPr>
                                      <a:rPr lang="en-US" sz="3100" i="1">
                                        <a:latin typeface="Cambria Math" panose="02040503050406030204" pitchFamily="18" charset="0"/>
                                        <a:ea typeface="Cambria Math" panose="02040503050406030204" pitchFamily="18" charset="0"/>
                                      </a:rPr>
                                    </m:ctrlPr>
                                  </m:sSubPr>
                                  <m:e>
                                    <m:r>
                                      <a:rPr lang="en-US" sz="3100" i="1">
                                        <a:latin typeface="Cambria Math" panose="02040503050406030204" pitchFamily="18" charset="0"/>
                                        <a:ea typeface="Cambria Math" panose="02040503050406030204" pitchFamily="18" charset="0"/>
                                      </a:rPr>
                                      <m:t>ℰ</m:t>
                                    </m:r>
                                  </m:e>
                                  <m:sub>
                                    <m:r>
                                      <a:rPr lang="en-US" sz="3100" i="1">
                                        <a:latin typeface="Cambria Math" panose="02040503050406030204" pitchFamily="18" charset="0"/>
                                        <a:ea typeface="Cambria Math" panose="02040503050406030204" pitchFamily="18" charset="0"/>
                                      </a:rPr>
                                      <m:t>𝑖</m:t>
                                    </m:r>
                                  </m:sub>
                                </m:sSub>
                              </m:e>
                            </m:nary>
                            <m:d>
                              <m:dPr>
                                <m:ctrlPr>
                                  <a:rPr lang="en-US" sz="3100" i="1">
                                    <a:latin typeface="Cambria Math" panose="02040503050406030204" pitchFamily="18" charset="0"/>
                                    <a:ea typeface="Cambria Math" panose="02040503050406030204" pitchFamily="18" charset="0"/>
                                  </a:rPr>
                                </m:ctrlPr>
                              </m:dPr>
                              <m:e>
                                <m:sSub>
                                  <m:sSubPr>
                                    <m:ctrlPr>
                                      <a:rPr lang="en-US" sz="3100" i="1">
                                        <a:latin typeface="Cambria Math" panose="02040503050406030204" pitchFamily="18" charset="0"/>
                                      </a:rPr>
                                    </m:ctrlPr>
                                  </m:sSubPr>
                                  <m:e>
                                    <m:r>
                                      <a:rPr lang="en-US" sz="3100" b="0" i="1" smtClean="0">
                                        <a:latin typeface="Cambria Math" panose="02040503050406030204" pitchFamily="18" charset="0"/>
                                      </a:rPr>
                                      <m:t>𝑤</m:t>
                                    </m:r>
                                  </m:e>
                                  <m:sub>
                                    <m:r>
                                      <a:rPr lang="en-US" sz="3100" b="0" i="1" smtClean="0">
                                        <a:latin typeface="Cambria Math" panose="02040503050406030204" pitchFamily="18" charset="0"/>
                                      </a:rPr>
                                      <m:t>1</m:t>
                                    </m:r>
                                  </m:sub>
                                </m:sSub>
                                <m:r>
                                  <a:rPr lang="en-US" sz="3100" i="1">
                                    <a:latin typeface="Cambria Math" panose="02040503050406030204" pitchFamily="18" charset="0"/>
                                  </a:rPr>
                                  <m:t>,</m:t>
                                </m:r>
                                <m:sSub>
                                  <m:sSubPr>
                                    <m:ctrlPr>
                                      <a:rPr lang="en-US" sz="3100" i="1">
                                        <a:latin typeface="Cambria Math" panose="02040503050406030204" pitchFamily="18" charset="0"/>
                                      </a:rPr>
                                    </m:ctrlPr>
                                  </m:sSubPr>
                                  <m:e>
                                    <m:r>
                                      <a:rPr lang="en-US" sz="3100" b="0" i="1" smtClean="0">
                                        <a:latin typeface="Cambria Math" panose="02040503050406030204" pitchFamily="18" charset="0"/>
                                      </a:rPr>
                                      <m:t>𝑤</m:t>
                                    </m:r>
                                  </m:e>
                                  <m:sub>
                                    <m:r>
                                      <a:rPr lang="en-US" sz="3100" b="0" i="1" smtClean="0">
                                        <a:latin typeface="Cambria Math" panose="02040503050406030204" pitchFamily="18" charset="0"/>
                                      </a:rPr>
                                      <m:t>3</m:t>
                                    </m:r>
                                  </m:sub>
                                </m:sSub>
                              </m:e>
                            </m:d>
                            <m:r>
                              <a:rPr lang="en-US" sz="3100" i="1">
                                <a:latin typeface="Cambria Math" panose="02040503050406030204" pitchFamily="18" charset="0"/>
                                <a:ea typeface="Cambria Math" panose="02040503050406030204" pitchFamily="18" charset="0"/>
                              </a:rPr>
                              <m:t>=0</m:t>
                            </m:r>
                            <m:r>
                              <a:rPr lang="en-US" sz="3100" b="0" i="1" smtClean="0">
                                <a:latin typeface="Cambria Math" panose="02040503050406030204" pitchFamily="18" charset="0"/>
                                <a:ea typeface="Cambria Math" panose="02040503050406030204" pitchFamily="18" charset="0"/>
                              </a:rPr>
                              <m:t>.</m:t>
                            </m:r>
                            <m:r>
                              <m:rPr>
                                <m:nor/>
                              </m:rPr>
                              <a:rPr lang="en-US" sz="3100" dirty="0"/>
                              <m:t> </m:t>
                            </m:r>
                          </m:e>
                        </m:mr>
                      </m:m>
                    </m:oMath>
                  </m:oMathPara>
                </a14:m>
                <a:endParaRPr lang="en-US" sz="3100"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720318"/>
              </a:xfrm>
              <a:blipFill>
                <a:blip r:embed="rId2"/>
                <a:stretch>
                  <a:fillRect l="-406" t="-2065" r="-522"/>
                </a:stretch>
              </a:blipFill>
            </p:spPr>
            <p:txBody>
              <a:bodyPr/>
              <a:lstStyle/>
              <a:p>
                <a:r>
                  <a:rPr lang="en-US">
                    <a:noFill/>
                  </a:rPr>
                  <a:t> </a:t>
                </a:r>
              </a:p>
            </p:txBody>
          </p:sp>
        </mc:Fallback>
      </mc:AlternateContent>
    </p:spTree>
    <p:extLst>
      <p:ext uri="{BB962C8B-B14F-4D97-AF65-F5344CB8AC3E}">
        <p14:creationId xmlns:p14="http://schemas.microsoft.com/office/powerpoint/2010/main" val="209220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Play Out in Attacks?:</a:t>
            </a:r>
            <a:br>
              <a:rPr lang="en-US" dirty="0"/>
            </a:br>
            <a:r>
              <a:rPr lang="en-US" dirty="0"/>
              <a:t>Searching Through a Large Solution Space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r>
                  <a:rPr lang="en-US" sz="3300" b="1" dirty="0"/>
                  <a:t>Generically we would expect a 0 dimensional space of solutions for </a:t>
                </a:r>
                <a14:m>
                  <m:oMath xmlns:m="http://schemas.openxmlformats.org/officeDocument/2006/math">
                    <m:sSub>
                      <m:sSubPr>
                        <m:ctrlPr>
                          <a:rPr lang="en-US" sz="3300" b="1" i="1" smtClean="0">
                            <a:latin typeface="Cambria Math" panose="02040503050406030204" pitchFamily="18" charset="0"/>
                          </a:rPr>
                        </m:ctrlPr>
                      </m:sSubPr>
                      <m:e>
                        <m:r>
                          <a:rPr lang="en-US" sz="3300" b="1" i="1" smtClean="0">
                            <a:latin typeface="Cambria Math" panose="02040503050406030204" pitchFamily="18" charset="0"/>
                          </a:rPr>
                          <m:t>𝒕</m:t>
                        </m:r>
                      </m:e>
                      <m:sub>
                        <m:r>
                          <a:rPr lang="en-US" sz="3300" b="1" i="1" smtClean="0">
                            <a:latin typeface="Cambria Math" panose="02040503050406030204" pitchFamily="18" charset="0"/>
                          </a:rPr>
                          <m:t>𝒊</m:t>
                        </m:r>
                      </m:sub>
                    </m:sSub>
                    <m:r>
                      <a:rPr lang="en-US" sz="3300" b="1" i="1" smtClean="0">
                        <a:latin typeface="Cambria Math" panose="02040503050406030204" pitchFamily="18" charset="0"/>
                      </a:rPr>
                      <m:t>.</m:t>
                    </m:r>
                  </m:oMath>
                </a14:m>
                <a:r>
                  <a:rPr lang="en-US" sz="3300" b="1" dirty="0"/>
                  <a:t> (</a:t>
                </a:r>
                <a14:m>
                  <m:oMath xmlns:m="http://schemas.openxmlformats.org/officeDocument/2006/math">
                    <m:r>
                      <a:rPr lang="en-US" sz="3300" b="1" i="1" dirty="0" smtClean="0">
                        <a:latin typeface="Cambria Math" panose="02040503050406030204" pitchFamily="18" charset="0"/>
                      </a:rPr>
                      <m:t>𝟐</m:t>
                    </m:r>
                    <m:sSup>
                      <m:sSupPr>
                        <m:ctrlPr>
                          <a:rPr lang="en-US" sz="3300" b="1" i="1" dirty="0" smtClean="0">
                            <a:latin typeface="Cambria Math" panose="02040503050406030204" pitchFamily="18" charset="0"/>
                          </a:rPr>
                        </m:ctrlPr>
                      </m:sSupPr>
                      <m:e>
                        <m:r>
                          <a:rPr lang="en-US" sz="3300" b="1" i="1" dirty="0" smtClean="0">
                            <a:latin typeface="Cambria Math" panose="02040503050406030204" pitchFamily="18" charset="0"/>
                          </a:rPr>
                          <m:t>𝒔</m:t>
                        </m:r>
                      </m:e>
                      <m:sup>
                        <m:r>
                          <a:rPr lang="en-US" sz="3300" b="1" i="1" dirty="0" smtClean="0">
                            <a:latin typeface="Cambria Math" panose="02040503050406030204" pitchFamily="18" charset="0"/>
                          </a:rPr>
                          <m:t>𝟐</m:t>
                        </m:r>
                      </m:sup>
                    </m:sSup>
                  </m:oMath>
                </a14:m>
                <a:r>
                  <a:rPr lang="en-US" sz="3300" b="1" dirty="0"/>
                  <a:t> equations in </a:t>
                </a:r>
                <a14:m>
                  <m:oMath xmlns:m="http://schemas.openxmlformats.org/officeDocument/2006/math">
                    <m:r>
                      <a:rPr lang="en-US" sz="3300" b="1" i="1" dirty="0">
                        <a:latin typeface="Cambria Math" panose="02040503050406030204" pitchFamily="18" charset="0"/>
                      </a:rPr>
                      <m:t>𝟐</m:t>
                    </m:r>
                    <m:sSup>
                      <m:sSupPr>
                        <m:ctrlPr>
                          <a:rPr lang="en-US" sz="3300" b="1" i="1" dirty="0">
                            <a:latin typeface="Cambria Math" panose="02040503050406030204" pitchFamily="18" charset="0"/>
                          </a:rPr>
                        </m:ctrlPr>
                      </m:sSupPr>
                      <m:e>
                        <m:r>
                          <a:rPr lang="en-US" sz="3300" b="1" i="1" dirty="0">
                            <a:latin typeface="Cambria Math" panose="02040503050406030204" pitchFamily="18" charset="0"/>
                          </a:rPr>
                          <m:t>𝒔</m:t>
                        </m:r>
                      </m:e>
                      <m:sup>
                        <m:r>
                          <a:rPr lang="en-US" sz="3300" b="1" i="1" dirty="0">
                            <a:latin typeface="Cambria Math" panose="02040503050406030204" pitchFamily="18" charset="0"/>
                          </a:rPr>
                          <m:t>𝟐</m:t>
                        </m:r>
                      </m:sup>
                    </m:sSup>
                  </m:oMath>
                </a14:m>
                <a:r>
                  <a:rPr lang="en-US" sz="3300" b="1" dirty="0"/>
                  <a:t> variables.)</a:t>
                </a:r>
              </a:p>
              <a:p>
                <a:r>
                  <a:rPr lang="en-US" sz="3300" b="1" dirty="0"/>
                  <a:t>But sometimes the equations have linear dependencies</a:t>
                </a:r>
              </a:p>
              <a:p>
                <a:pPr lvl="1"/>
                <a:r>
                  <a:rPr lang="en-US" dirty="0"/>
                  <a:t>Characteristic 2; Cubic: 5 linear dependencies</a:t>
                </a:r>
              </a:p>
              <a:p>
                <a:pPr marL="914400" lvl="2" indent="0">
                  <a:buNone/>
                </a:pPr>
                <a14:m>
                  <m:oMathPara xmlns:m="http://schemas.openxmlformats.org/officeDocument/2006/math">
                    <m:oMathParaPr>
                      <m:jc m:val="centerGroup"/>
                    </m:oMathParaPr>
                    <m:oMath xmlns:m="http://schemas.openxmlformats.org/officeDocument/2006/math">
                      <m:nary>
                        <m:naryPr>
                          <m:chr m:val="∑"/>
                          <m:ctrlPr>
                            <a:rPr lang="en-US" sz="2200" i="1">
                              <a:latin typeface="Cambria Math" panose="02040503050406030204" pitchFamily="18" charset="0"/>
                            </a:rPr>
                          </m:ctrlPr>
                        </m:naryPr>
                        <m:sub>
                          <m:r>
                            <m:rPr>
                              <m:brk m:alnAt="23"/>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2</m:t>
                          </m:r>
                          <m:sSup>
                            <m:sSupPr>
                              <m:ctrlPr>
                                <a:rPr lang="en-US" sz="2200" i="1">
                                  <a:latin typeface="Cambria Math" panose="02040503050406030204" pitchFamily="18" charset="0"/>
                                </a:rPr>
                              </m:ctrlPr>
                            </m:sSupPr>
                            <m:e>
                              <m:r>
                                <a:rPr lang="en-US" sz="2200" i="1">
                                  <a:latin typeface="Cambria Math" panose="02040503050406030204" pitchFamily="18" charset="0"/>
                                </a:rPr>
                                <m:t>𝑠</m:t>
                              </m:r>
                            </m:e>
                            <m:sup>
                              <m:r>
                                <a:rPr lang="en-US" sz="2200" i="1">
                                  <a:latin typeface="Cambria Math" panose="02040503050406030204" pitchFamily="18" charset="0"/>
                                </a:rPr>
                                <m:t>2</m:t>
                              </m:r>
                            </m:sup>
                          </m:sSup>
                        </m:sup>
                        <m:e>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𝑖</m:t>
                              </m:r>
                            </m:sub>
                          </m:sSub>
                          <m:sSup>
                            <m:sSupPr>
                              <m:ctrlPr>
                                <a:rPr lang="en-US" sz="2200" i="1">
                                  <a:latin typeface="Cambria Math" panose="02040503050406030204" pitchFamily="18" charset="0"/>
                                </a:rPr>
                              </m:ctrlPr>
                            </m:sSupPr>
                            <m:e>
                              <m:r>
                                <a:rPr lang="en-US" sz="2200" i="1">
                                  <a:latin typeface="Cambria Math" panose="02040503050406030204" pitchFamily="18" charset="0"/>
                                </a:rPr>
                                <m:t>𝐷</m:t>
                              </m:r>
                            </m:e>
                            <m:sup>
                              <m:r>
                                <a:rPr lang="en-US" sz="2200" i="1">
                                  <a:latin typeface="Cambria Math" panose="02040503050406030204" pitchFamily="18" charset="0"/>
                                </a:rPr>
                                <m:t>2</m:t>
                              </m:r>
                            </m:sup>
                          </m:sSup>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ℰ</m:t>
                              </m:r>
                            </m:e>
                            <m:sub>
                              <m:r>
                                <a:rPr lang="en-US" sz="2200" i="1">
                                  <a:latin typeface="Cambria Math" panose="02040503050406030204" pitchFamily="18" charset="0"/>
                                  <a:ea typeface="Cambria Math" panose="02040503050406030204" pitchFamily="18" charset="0"/>
                                </a:rPr>
                                <m:t>𝑖</m:t>
                              </m:r>
                            </m:sub>
                          </m:sSub>
                        </m:e>
                      </m:nary>
                      <m:d>
                        <m:dPr>
                          <m:ctrlPr>
                            <a:rPr lang="en-US" sz="2200" i="1">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2</m:t>
                              </m:r>
                            </m:sub>
                          </m:sSub>
                        </m:e>
                      </m:d>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1</m:t>
                          </m:r>
                        </m:sub>
                      </m:sSub>
                      <m:r>
                        <a:rPr lang="en-US" sz="2200" i="1">
                          <a:latin typeface="Cambria Math" panose="02040503050406030204" pitchFamily="18" charset="0"/>
                        </a:rPr>
                        <m:t>)</m:t>
                      </m:r>
                      <m:r>
                        <a:rPr lang="en-US" sz="2200" i="1">
                          <a:latin typeface="Cambria Math" panose="02040503050406030204" pitchFamily="18" charset="0"/>
                          <a:ea typeface="Cambria Math" panose="02040503050406030204" pitchFamily="18" charset="0"/>
                        </a:rPr>
                        <m:t>=</m:t>
                      </m:r>
                      <m:nary>
                        <m:naryPr>
                          <m:chr m:val="∑"/>
                          <m:ctrlPr>
                            <a:rPr lang="en-US" sz="2200" i="1">
                              <a:latin typeface="Cambria Math" panose="02040503050406030204" pitchFamily="18" charset="0"/>
                            </a:rPr>
                          </m:ctrlPr>
                        </m:naryPr>
                        <m:sub>
                          <m:r>
                            <m:rPr>
                              <m:brk m:alnAt="23"/>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2</m:t>
                          </m:r>
                          <m:sSup>
                            <m:sSupPr>
                              <m:ctrlPr>
                                <a:rPr lang="en-US" sz="2200" i="1">
                                  <a:latin typeface="Cambria Math" panose="02040503050406030204" pitchFamily="18" charset="0"/>
                                </a:rPr>
                              </m:ctrlPr>
                            </m:sSupPr>
                            <m:e>
                              <m:r>
                                <a:rPr lang="en-US" sz="2200" i="1">
                                  <a:latin typeface="Cambria Math" panose="02040503050406030204" pitchFamily="18" charset="0"/>
                                </a:rPr>
                                <m:t>𝑠</m:t>
                              </m:r>
                            </m:e>
                            <m:sup>
                              <m:r>
                                <a:rPr lang="en-US" sz="2200" i="1">
                                  <a:latin typeface="Cambria Math" panose="02040503050406030204" pitchFamily="18" charset="0"/>
                                </a:rPr>
                                <m:t>2</m:t>
                              </m:r>
                            </m:sup>
                          </m:sSup>
                        </m:sup>
                        <m:e>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𝑖</m:t>
                              </m:r>
                            </m:sub>
                          </m:sSub>
                          <m:sSup>
                            <m:sSupPr>
                              <m:ctrlPr>
                                <a:rPr lang="en-US" sz="2200" i="1">
                                  <a:latin typeface="Cambria Math" panose="02040503050406030204" pitchFamily="18" charset="0"/>
                                </a:rPr>
                              </m:ctrlPr>
                            </m:sSupPr>
                            <m:e>
                              <m:r>
                                <a:rPr lang="en-US" sz="2200" i="1">
                                  <a:latin typeface="Cambria Math" panose="02040503050406030204" pitchFamily="18" charset="0"/>
                                </a:rPr>
                                <m:t>𝐷</m:t>
                              </m:r>
                            </m:e>
                            <m:sup>
                              <m:r>
                                <a:rPr lang="en-US" sz="2200" i="1">
                                  <a:latin typeface="Cambria Math" panose="02040503050406030204" pitchFamily="18" charset="0"/>
                                </a:rPr>
                                <m:t>2</m:t>
                              </m:r>
                            </m:sup>
                          </m:sSup>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ℰ</m:t>
                              </m:r>
                            </m:e>
                            <m:sub>
                              <m:r>
                                <a:rPr lang="en-US" sz="2200" i="1">
                                  <a:latin typeface="Cambria Math" panose="02040503050406030204" pitchFamily="18" charset="0"/>
                                  <a:ea typeface="Cambria Math" panose="02040503050406030204" pitchFamily="18" charset="0"/>
                                </a:rPr>
                                <m:t>𝑖</m:t>
                              </m:r>
                            </m:sub>
                          </m:sSub>
                        </m:e>
                      </m:nary>
                      <m:d>
                        <m:dPr>
                          <m:ctrlPr>
                            <a:rPr lang="en-US" sz="2200" i="1">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2</m:t>
                              </m:r>
                            </m:sub>
                          </m:sSub>
                        </m:e>
                      </m:d>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2</m:t>
                          </m:r>
                        </m:sub>
                      </m:sSub>
                      <m:r>
                        <a:rPr lang="en-US" sz="2200" i="1">
                          <a:latin typeface="Cambria Math" panose="02040503050406030204" pitchFamily="18" charset="0"/>
                        </a:rPr>
                        <m:t>)</m:t>
                      </m:r>
                      <m:r>
                        <a:rPr lang="en-US" sz="2200" i="1">
                          <a:latin typeface="Cambria Math" panose="02040503050406030204" pitchFamily="18" charset="0"/>
                          <a:ea typeface="Cambria Math" panose="02040503050406030204" pitchFamily="18" charset="0"/>
                        </a:rPr>
                        <m:t>=</m:t>
                      </m:r>
                      <m:nary>
                        <m:naryPr>
                          <m:chr m:val="∑"/>
                          <m:ctrlPr>
                            <a:rPr lang="en-US" sz="2200" i="1">
                              <a:latin typeface="Cambria Math" panose="02040503050406030204" pitchFamily="18" charset="0"/>
                            </a:rPr>
                          </m:ctrlPr>
                        </m:naryPr>
                        <m:sub>
                          <m:r>
                            <m:rPr>
                              <m:brk m:alnAt="23"/>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2</m:t>
                          </m:r>
                          <m:sSup>
                            <m:sSupPr>
                              <m:ctrlPr>
                                <a:rPr lang="en-US" sz="2200" i="1">
                                  <a:latin typeface="Cambria Math" panose="02040503050406030204" pitchFamily="18" charset="0"/>
                                </a:rPr>
                              </m:ctrlPr>
                            </m:sSupPr>
                            <m:e>
                              <m:r>
                                <a:rPr lang="en-US" sz="2200" i="1">
                                  <a:latin typeface="Cambria Math" panose="02040503050406030204" pitchFamily="18" charset="0"/>
                                </a:rPr>
                                <m:t>𝑠</m:t>
                              </m:r>
                            </m:e>
                            <m:sup>
                              <m:r>
                                <a:rPr lang="en-US" sz="2200" i="1">
                                  <a:latin typeface="Cambria Math" panose="02040503050406030204" pitchFamily="18" charset="0"/>
                                </a:rPr>
                                <m:t>2</m:t>
                              </m:r>
                            </m:sup>
                          </m:sSup>
                        </m:sup>
                        <m:e>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𝑖</m:t>
                              </m:r>
                            </m:sub>
                          </m:sSub>
                          <m:sSup>
                            <m:sSupPr>
                              <m:ctrlPr>
                                <a:rPr lang="en-US" sz="2200" i="1">
                                  <a:latin typeface="Cambria Math" panose="02040503050406030204" pitchFamily="18" charset="0"/>
                                </a:rPr>
                              </m:ctrlPr>
                            </m:sSupPr>
                            <m:e>
                              <m:r>
                                <a:rPr lang="en-US" sz="2200" i="1">
                                  <a:latin typeface="Cambria Math" panose="02040503050406030204" pitchFamily="18" charset="0"/>
                                </a:rPr>
                                <m:t>𝐷</m:t>
                              </m:r>
                            </m:e>
                            <m:sup>
                              <m:r>
                                <a:rPr lang="en-US" sz="2200" i="1">
                                  <a:latin typeface="Cambria Math" panose="02040503050406030204" pitchFamily="18" charset="0"/>
                                </a:rPr>
                                <m:t>2</m:t>
                              </m:r>
                            </m:sup>
                          </m:sSup>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ℰ</m:t>
                              </m:r>
                            </m:e>
                            <m:sub>
                              <m:r>
                                <a:rPr lang="en-US" sz="2200" i="1">
                                  <a:latin typeface="Cambria Math" panose="02040503050406030204" pitchFamily="18" charset="0"/>
                                  <a:ea typeface="Cambria Math" panose="02040503050406030204" pitchFamily="18" charset="0"/>
                                </a:rPr>
                                <m:t>𝑖</m:t>
                              </m:r>
                            </m:sub>
                          </m:sSub>
                        </m:e>
                      </m:nary>
                      <m:d>
                        <m:dPr>
                          <m:ctrlPr>
                            <a:rPr lang="en-US" sz="2200" i="1">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b="0" i="1" smtClean="0">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b="0" i="1" smtClean="0">
                                  <a:latin typeface="Cambria Math" panose="02040503050406030204" pitchFamily="18" charset="0"/>
                                </a:rPr>
                                <m:t>3</m:t>
                              </m:r>
                            </m:sub>
                          </m:sSub>
                        </m:e>
                      </m:d>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b="0" i="1" smtClean="0">
                              <a:latin typeface="Cambria Math" panose="02040503050406030204" pitchFamily="18" charset="0"/>
                            </a:rPr>
                            <m:t>1</m:t>
                          </m:r>
                        </m:sub>
                      </m:sSub>
                      <m:r>
                        <a:rPr lang="en-US" sz="2200" i="1">
                          <a:latin typeface="Cambria Math" panose="02040503050406030204" pitchFamily="18" charset="0"/>
                        </a:rPr>
                        <m:t>)</m:t>
                      </m:r>
                      <m:r>
                        <a:rPr lang="en-US" sz="2200" i="1">
                          <a:latin typeface="Cambria Math" panose="02040503050406030204" pitchFamily="18" charset="0"/>
                          <a:ea typeface="Cambria Math" panose="02040503050406030204" pitchFamily="18" charset="0"/>
                        </a:rPr>
                        <m:t>=</m:t>
                      </m:r>
                      <m:nary>
                        <m:naryPr>
                          <m:chr m:val="∑"/>
                          <m:ctrlPr>
                            <a:rPr lang="en-US" sz="2200" i="1">
                              <a:latin typeface="Cambria Math" panose="02040503050406030204" pitchFamily="18" charset="0"/>
                            </a:rPr>
                          </m:ctrlPr>
                        </m:naryPr>
                        <m:sub>
                          <m:r>
                            <m:rPr>
                              <m:brk m:alnAt="23"/>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2</m:t>
                          </m:r>
                          <m:sSup>
                            <m:sSupPr>
                              <m:ctrlPr>
                                <a:rPr lang="en-US" sz="2200" i="1">
                                  <a:latin typeface="Cambria Math" panose="02040503050406030204" pitchFamily="18" charset="0"/>
                                </a:rPr>
                              </m:ctrlPr>
                            </m:sSupPr>
                            <m:e>
                              <m:r>
                                <a:rPr lang="en-US" sz="2200" i="1">
                                  <a:latin typeface="Cambria Math" panose="02040503050406030204" pitchFamily="18" charset="0"/>
                                </a:rPr>
                                <m:t>𝑠</m:t>
                              </m:r>
                            </m:e>
                            <m:sup>
                              <m:r>
                                <a:rPr lang="en-US" sz="2200" i="1">
                                  <a:latin typeface="Cambria Math" panose="02040503050406030204" pitchFamily="18" charset="0"/>
                                </a:rPr>
                                <m:t>2</m:t>
                              </m:r>
                            </m:sup>
                          </m:sSup>
                        </m:sup>
                        <m:e>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𝑖</m:t>
                              </m:r>
                            </m:sub>
                          </m:sSub>
                          <m:sSup>
                            <m:sSupPr>
                              <m:ctrlPr>
                                <a:rPr lang="en-US" sz="2200" i="1">
                                  <a:latin typeface="Cambria Math" panose="02040503050406030204" pitchFamily="18" charset="0"/>
                                </a:rPr>
                              </m:ctrlPr>
                            </m:sSupPr>
                            <m:e>
                              <m:r>
                                <a:rPr lang="en-US" sz="2200" i="1">
                                  <a:latin typeface="Cambria Math" panose="02040503050406030204" pitchFamily="18" charset="0"/>
                                </a:rPr>
                                <m:t>𝐷</m:t>
                              </m:r>
                            </m:e>
                            <m:sup>
                              <m:r>
                                <a:rPr lang="en-US" sz="2200" i="1">
                                  <a:latin typeface="Cambria Math" panose="02040503050406030204" pitchFamily="18" charset="0"/>
                                </a:rPr>
                                <m:t>2</m:t>
                              </m:r>
                            </m:sup>
                          </m:sSup>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ℰ</m:t>
                              </m:r>
                            </m:e>
                            <m:sub>
                              <m:r>
                                <a:rPr lang="en-US" sz="2200" i="1">
                                  <a:latin typeface="Cambria Math" panose="02040503050406030204" pitchFamily="18" charset="0"/>
                                  <a:ea typeface="Cambria Math" panose="02040503050406030204" pitchFamily="18" charset="0"/>
                                </a:rPr>
                                <m:t>𝑖</m:t>
                              </m:r>
                            </m:sub>
                          </m:sSub>
                        </m:e>
                      </m:nary>
                      <m:d>
                        <m:dPr>
                          <m:ctrlPr>
                            <a:rPr lang="en-US" sz="2200" i="1">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b="0" i="1" smtClean="0">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b="0" i="1" smtClean="0">
                                  <a:latin typeface="Cambria Math" panose="02040503050406030204" pitchFamily="18" charset="0"/>
                                </a:rPr>
                                <m:t>3</m:t>
                              </m:r>
                            </m:sub>
                          </m:sSub>
                        </m:e>
                      </m:d>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b="0" i="1" smtClean="0">
                              <a:latin typeface="Cambria Math" panose="02040503050406030204" pitchFamily="18" charset="0"/>
                            </a:rPr>
                            <m:t>3</m:t>
                          </m:r>
                        </m:sub>
                      </m:sSub>
                      <m:r>
                        <a:rPr lang="en-US" sz="2200" i="1">
                          <a:latin typeface="Cambria Math" panose="02040503050406030204" pitchFamily="18" charset="0"/>
                        </a:rPr>
                        <m:t>)</m:t>
                      </m:r>
                      <m:r>
                        <a:rPr lang="en-US" sz="2200" i="1">
                          <a:latin typeface="Cambria Math" panose="02040503050406030204" pitchFamily="18" charset="0"/>
                          <a:ea typeface="Cambria Math" panose="02040503050406030204" pitchFamily="18" charset="0"/>
                        </a:rPr>
                        <m:t>=</m:t>
                      </m:r>
                      <m:nary>
                        <m:naryPr>
                          <m:chr m:val="∑"/>
                          <m:ctrlPr>
                            <a:rPr lang="en-US" sz="2200" i="1">
                              <a:latin typeface="Cambria Math" panose="02040503050406030204" pitchFamily="18" charset="0"/>
                            </a:rPr>
                          </m:ctrlPr>
                        </m:naryPr>
                        <m:sub>
                          <m:r>
                            <m:rPr>
                              <m:brk m:alnAt="23"/>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2</m:t>
                          </m:r>
                          <m:sSup>
                            <m:sSupPr>
                              <m:ctrlPr>
                                <a:rPr lang="en-US" sz="2200" i="1">
                                  <a:latin typeface="Cambria Math" panose="02040503050406030204" pitchFamily="18" charset="0"/>
                                </a:rPr>
                              </m:ctrlPr>
                            </m:sSupPr>
                            <m:e>
                              <m:r>
                                <a:rPr lang="en-US" sz="2200" i="1">
                                  <a:latin typeface="Cambria Math" panose="02040503050406030204" pitchFamily="18" charset="0"/>
                                </a:rPr>
                                <m:t>𝑠</m:t>
                              </m:r>
                            </m:e>
                            <m:sup>
                              <m:r>
                                <a:rPr lang="en-US" sz="2200" i="1">
                                  <a:latin typeface="Cambria Math" panose="02040503050406030204" pitchFamily="18" charset="0"/>
                                </a:rPr>
                                <m:t>2</m:t>
                              </m:r>
                            </m:sup>
                          </m:sSup>
                        </m:sup>
                        <m:e>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𝑖</m:t>
                              </m:r>
                            </m:sub>
                          </m:sSub>
                          <m:sSup>
                            <m:sSupPr>
                              <m:ctrlPr>
                                <a:rPr lang="en-US" sz="2200" i="1">
                                  <a:latin typeface="Cambria Math" panose="02040503050406030204" pitchFamily="18" charset="0"/>
                                </a:rPr>
                              </m:ctrlPr>
                            </m:sSupPr>
                            <m:e>
                              <m:r>
                                <a:rPr lang="en-US" sz="2200" i="1">
                                  <a:latin typeface="Cambria Math" panose="02040503050406030204" pitchFamily="18" charset="0"/>
                                </a:rPr>
                                <m:t>𝐷</m:t>
                              </m:r>
                            </m:e>
                            <m:sup>
                              <m:r>
                                <a:rPr lang="en-US" sz="2200" i="1">
                                  <a:latin typeface="Cambria Math" panose="02040503050406030204" pitchFamily="18" charset="0"/>
                                </a:rPr>
                                <m:t>2</m:t>
                              </m:r>
                            </m:sup>
                          </m:sSup>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ℰ</m:t>
                              </m:r>
                            </m:e>
                            <m:sub>
                              <m:r>
                                <a:rPr lang="en-US" sz="2200" i="1">
                                  <a:latin typeface="Cambria Math" panose="02040503050406030204" pitchFamily="18" charset="0"/>
                                  <a:ea typeface="Cambria Math" panose="02040503050406030204" pitchFamily="18" charset="0"/>
                                </a:rPr>
                                <m:t>𝑖</m:t>
                              </m:r>
                            </m:sub>
                          </m:sSub>
                        </m:e>
                      </m:nary>
                      <m:d>
                        <m:dPr>
                          <m:ctrlPr>
                            <a:rPr lang="en-US" sz="2200" i="1">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2</m:t>
                              </m:r>
                            </m:sub>
                          </m:sSub>
                        </m:e>
                      </m:d>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3</m:t>
                              </m:r>
                            </m:sub>
                          </m:sSub>
                        </m:e>
                      </m:d>
                      <m:r>
                        <a:rPr lang="en-US" sz="2200" i="1">
                          <a:latin typeface="Cambria Math" panose="02040503050406030204" pitchFamily="18" charset="0"/>
                        </a:rPr>
                        <m:t>+</m:t>
                      </m:r>
                      <m:nary>
                        <m:naryPr>
                          <m:chr m:val="∑"/>
                          <m:ctrlPr>
                            <a:rPr lang="en-US" sz="2200" i="1">
                              <a:latin typeface="Cambria Math" panose="02040503050406030204" pitchFamily="18" charset="0"/>
                            </a:rPr>
                          </m:ctrlPr>
                        </m:naryPr>
                        <m:sub>
                          <m:r>
                            <m:rPr>
                              <m:brk m:alnAt="23"/>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2</m:t>
                          </m:r>
                          <m:sSup>
                            <m:sSupPr>
                              <m:ctrlPr>
                                <a:rPr lang="en-US" sz="2200" i="1">
                                  <a:latin typeface="Cambria Math" panose="02040503050406030204" pitchFamily="18" charset="0"/>
                                </a:rPr>
                              </m:ctrlPr>
                            </m:sSupPr>
                            <m:e>
                              <m:r>
                                <a:rPr lang="en-US" sz="2200" i="1">
                                  <a:latin typeface="Cambria Math" panose="02040503050406030204" pitchFamily="18" charset="0"/>
                                </a:rPr>
                                <m:t>𝑠</m:t>
                              </m:r>
                            </m:e>
                            <m:sup>
                              <m:r>
                                <a:rPr lang="en-US" sz="2200" i="1">
                                  <a:latin typeface="Cambria Math" panose="02040503050406030204" pitchFamily="18" charset="0"/>
                                </a:rPr>
                                <m:t>2</m:t>
                              </m:r>
                            </m:sup>
                          </m:sSup>
                        </m:sup>
                        <m:e>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𝑖</m:t>
                              </m:r>
                            </m:sub>
                          </m:sSub>
                          <m:sSup>
                            <m:sSupPr>
                              <m:ctrlPr>
                                <a:rPr lang="en-US" sz="2200" i="1">
                                  <a:latin typeface="Cambria Math" panose="02040503050406030204" pitchFamily="18" charset="0"/>
                                </a:rPr>
                              </m:ctrlPr>
                            </m:sSupPr>
                            <m:e>
                              <m:r>
                                <a:rPr lang="en-US" sz="2200" i="1">
                                  <a:latin typeface="Cambria Math" panose="02040503050406030204" pitchFamily="18" charset="0"/>
                                </a:rPr>
                                <m:t>𝐷</m:t>
                              </m:r>
                            </m:e>
                            <m:sup>
                              <m:r>
                                <a:rPr lang="en-US" sz="2200" i="1">
                                  <a:latin typeface="Cambria Math" panose="02040503050406030204" pitchFamily="18" charset="0"/>
                                </a:rPr>
                                <m:t>2</m:t>
                              </m:r>
                            </m:sup>
                          </m:sSup>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ℰ</m:t>
                              </m:r>
                            </m:e>
                            <m:sub>
                              <m:r>
                                <a:rPr lang="en-US" sz="2200" i="1">
                                  <a:latin typeface="Cambria Math" panose="02040503050406030204" pitchFamily="18" charset="0"/>
                                  <a:ea typeface="Cambria Math" panose="02040503050406030204" pitchFamily="18" charset="0"/>
                                </a:rPr>
                                <m:t>𝑖</m:t>
                              </m:r>
                            </m:sub>
                          </m:sSub>
                        </m:e>
                      </m:nary>
                      <m:d>
                        <m:dPr>
                          <m:ctrlPr>
                            <a:rPr lang="en-US" sz="2200" i="1">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3</m:t>
                              </m:r>
                            </m:sub>
                          </m:sSub>
                        </m:e>
                      </m:d>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𝑤</m:t>
                          </m:r>
                        </m:e>
                        <m:sub>
                          <m:r>
                            <a:rPr lang="en-US" sz="2200" i="1">
                              <a:latin typeface="Cambria Math" panose="02040503050406030204" pitchFamily="18" charset="0"/>
                            </a:rPr>
                            <m:t>2</m:t>
                          </m:r>
                        </m:sub>
                      </m:sSub>
                      <m:r>
                        <a:rPr lang="en-US" sz="2200" i="1">
                          <a:latin typeface="Cambria Math" panose="02040503050406030204" pitchFamily="18" charset="0"/>
                        </a:rPr>
                        <m:t>)</m:t>
                      </m:r>
                      <m:r>
                        <a:rPr lang="en-US" sz="2200" i="1">
                          <a:latin typeface="Cambria Math" panose="02040503050406030204" pitchFamily="18" charset="0"/>
                          <a:ea typeface="Cambria Math" panose="02040503050406030204" pitchFamily="18" charset="0"/>
                        </a:rPr>
                        <m:t>=</m:t>
                      </m:r>
                      <m:r>
                        <a:rPr lang="en-US" sz="2200" b="0" i="0" smtClean="0">
                          <a:latin typeface="Cambria Math" panose="02040503050406030204" pitchFamily="18" charset="0"/>
                          <a:ea typeface="Cambria Math" panose="02040503050406030204" pitchFamily="18" charset="0"/>
                        </a:rPr>
                        <m:t>0.</m:t>
                      </m:r>
                    </m:oMath>
                  </m:oMathPara>
                </a14:m>
                <a:endParaRPr lang="en-US" sz="2200" dirty="0"/>
              </a:p>
              <a:p>
                <a:pPr lvl="1"/>
                <a:endParaRPr lang="en-US" dirty="0"/>
              </a:p>
              <a:p>
                <a:pPr lvl="1"/>
                <a:r>
                  <a:rPr lang="en-US" dirty="0"/>
                  <a:t>Characteristic 2; Quadratic: 3 linear dependencies</a:t>
                </a:r>
              </a:p>
              <a:p>
                <a:pPr marL="457200" lvl="1" indent="0">
                  <a:buNone/>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b="0" i="1" smtClean="0">
                              <a:latin typeface="Cambria Math" panose="02040503050406030204" pitchFamily="18" charset="0"/>
                            </a:rPr>
                            <m:t>𝐷</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b="0" i="1" smtClean="0">
                              <a:latin typeface="Cambria Math" panose="02040503050406030204" pitchFamily="18" charset="0"/>
                            </a:rPr>
                            <m:t>𝐷</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b="0" i="1" smtClean="0">
                              <a:latin typeface="Cambria Math" panose="02040503050406030204" pitchFamily="18" charset="0"/>
                            </a:rPr>
                            <m:t>𝐷</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b="0" i="1" smtClean="0">
                              <a:latin typeface="Cambria Math" panose="02040503050406030204" pitchFamily="18" charset="0"/>
                            </a:rPr>
                            <m:t>𝐷</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0.</m:t>
                      </m:r>
                    </m:oMath>
                  </m:oMathPara>
                </a14:m>
                <a:endParaRPr lang="en-US" dirty="0"/>
              </a:p>
              <a:p>
                <a:pPr marL="457200" lvl="1" indent="0">
                  <a:buNone/>
                </a:pPr>
                <a:endParaRPr lang="en-US" dirty="0"/>
              </a:p>
              <a:p>
                <a:pPr lvl="1"/>
                <a:r>
                  <a:rPr lang="en-US" dirty="0"/>
                  <a:t>Characteristic 3; Cubic: 2 linear dependencies </a:t>
                </a:r>
              </a:p>
              <a:p>
                <a:pPr marL="0" indent="0">
                  <a:buNone/>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e>
                      </m:d>
                      <m:r>
                        <a:rPr lang="en-US" b="0" i="0" smtClean="0">
                          <a:latin typeface="Cambria Math" panose="02040503050406030204" pitchFamily="18" charset="0"/>
                        </a:rPr>
                        <m:t>=0.</m:t>
                      </m:r>
                    </m:oMath>
                  </m:oMathPara>
                </a14:m>
                <a:endParaRPr lang="en-US" dirty="0"/>
              </a:p>
              <a:p>
                <a:r>
                  <a:rPr lang="en-US" sz="3300" b="1" dirty="0"/>
                  <a:t>The first linear dependency is free, but each additional one costs the attacker a factor of q complexity increase.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06" t="-2241"/>
                </a:stretch>
              </a:blipFill>
            </p:spPr>
            <p:txBody>
              <a:bodyPr/>
              <a:lstStyle/>
              <a:p>
                <a:r>
                  <a:rPr lang="en-US">
                    <a:noFill/>
                  </a:rPr>
                  <a:t> </a:t>
                </a:r>
              </a:p>
            </p:txBody>
          </p:sp>
        </mc:Fallback>
      </mc:AlternateContent>
    </p:spTree>
    <p:extLst>
      <p:ext uri="{BB962C8B-B14F-4D97-AF65-F5344CB8AC3E}">
        <p14:creationId xmlns:p14="http://schemas.microsoft.com/office/powerpoint/2010/main" val="63213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Attack Strategy (Cubic Case):</a:t>
            </a:r>
            <a:br>
              <a:rPr lang="en-US" dirty="0"/>
            </a:br>
            <a:r>
              <a:rPr lang="en-US" dirty="0"/>
              <a:t>Use the Formal Derivative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r>
                  <a:rPr lang="en-US" dirty="0"/>
                  <a:t>If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oMath>
                </a14:m>
                <a:r>
                  <a:rPr lang="en-US" dirty="0"/>
                  <a:t> are not homogeneous cubic, restrict to the homogeneous part.</a:t>
                </a:r>
              </a:p>
              <a:p>
                <a:r>
                  <a:rPr lang="en-US" dirty="0"/>
                  <a:t>Select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oMath>
                </a14:m>
                <a:r>
                  <a:rPr lang="en-US" dirty="0"/>
                  <a:t>-dimensional vectors,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a14:m>
                <a:r>
                  <a:rPr lang="en-US" dirty="0"/>
                  <a:t> and solve for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𝑡</m:t>
                        </m:r>
                      </m:e>
                      <m:sub>
                        <m:r>
                          <a:rPr lang="en-US" b="0" i="1">
                            <a:latin typeface="Cambria Math" panose="02040503050406030204" pitchFamily="18" charset="0"/>
                          </a:rPr>
                          <m:t>𝑖</m:t>
                        </m:r>
                      </m:sub>
                    </m:sSub>
                  </m:oMath>
                </a14:m>
                <a:r>
                  <a:rPr lang="en-US" dirty="0"/>
                  <a:t> </a:t>
                </a:r>
                <a:r>
                  <a:rPr lang="en-US" dirty="0">
                    <a:latin typeface="Calibri" panose="020F0502020204030204" pitchFamily="34" charset="0"/>
                  </a:rPr>
                  <a:t>:</a:t>
                </a:r>
              </a:p>
              <a:p>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=0</m:t>
                      </m:r>
                      <m:r>
                        <a:rPr lang="en-US" b="0" i="0" smtClean="0">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2</m:t>
                              </m:r>
                            </m:sub>
                          </m:sSub>
                        </m:e>
                      </m:d>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oMath>
                  </m:oMathPara>
                </a14:m>
                <a:endParaRPr lang="en-US" dirty="0"/>
              </a:p>
              <a:p>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ℰ</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num>
                      <m:den>
                        <m:r>
                          <a:rPr lang="en-US" b="0" i="1" smtClean="0">
                            <a:latin typeface="Cambria Math" panose="02040503050406030204" pitchFamily="18" charset="0"/>
                            <a:ea typeface="Cambria Math" panose="02040503050406030204" pitchFamily="18" charset="0"/>
                          </a:rPr>
                          <m:t>𝑑</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ℰ</m:t>
                    </m:r>
                    <m:r>
                      <a:rPr lang="en-US" b="0" i="1"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num>
                      <m:den>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2</m:t>
                                </m:r>
                              </m:sup>
                            </m:sSup>
                          </m:sub>
                        </m:sSub>
                      </m:den>
                    </m:f>
                    <m:r>
                      <a:rPr lang="en-US" i="1">
                        <a:latin typeface="Cambria Math" panose="02040503050406030204" pitchFamily="18" charset="0"/>
                        <a:ea typeface="Cambria Math" panose="02040503050406030204" pitchFamily="18" charset="0"/>
                      </a:rPr>
                      <m:t>ℰ</m:t>
                    </m:r>
                    <m:r>
                      <a:rPr lang="en-US" b="0" i="1" smtClean="0">
                        <a:latin typeface="Cambria Math" panose="02040503050406030204" pitchFamily="18" charset="0"/>
                        <a:ea typeface="Cambria Math" panose="02040503050406030204" pitchFamily="18" charset="0"/>
                      </a:rPr>
                      <m:t>)</m:t>
                    </m:r>
                  </m:oMath>
                </a14:m>
                <a:endParaRPr lang="en-US" dirty="0"/>
              </a:p>
              <a:p>
                <a:r>
                  <a:rPr lang="en-US" dirty="0"/>
                  <a:t>The equations are no longer linear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a14:m>
                <a:r>
                  <a:rPr lang="en-US" dirty="0"/>
                  <a:t>, but they’re still linear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oMath>
                </a14:m>
                <a:r>
                  <a:rPr lang="en-US" dirty="0"/>
                  <a:t>.</a:t>
                </a:r>
              </a:p>
              <a:p>
                <a:r>
                  <a:rPr lang="en-US" dirty="0"/>
                  <a:t>For</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ℰ</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𝔅</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oMath>
                </a14:m>
                <a:r>
                  <a:rPr lang="en-US" dirty="0"/>
                  <a:t> and </a:t>
                </a:r>
                <a14:m>
                  <m:oMath xmlns:m="http://schemas.openxmlformats.org/officeDocument/2006/math">
                    <m:r>
                      <a:rPr lang="en-US" b="0" i="1" smtClean="0">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ℬ𝒦</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oMath>
                </a14:m>
                <a:endParaRPr lang="en-US" dirty="0"/>
              </a:p>
              <a:p>
                <a:pPr lvl="1"/>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num>
                      <m:den>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ea typeface="Cambria Math" panose="02040503050406030204" pitchFamily="18" charset="0"/>
                              </a:rPr>
                            </m:ctrlPr>
                          </m:sSub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𝑢</m:t>
                                </m:r>
                              </m:e>
                              <m:sup>
                                <m:r>
                                  <a:rPr lang="en-US" i="1">
                                    <a:latin typeface="Cambria Math" panose="02040503050406030204" pitchFamily="18" charset="0"/>
                                    <a:ea typeface="Cambria Math" panose="02040503050406030204" pitchFamily="18" charset="0"/>
                                  </a:rPr>
                                  <m:t>′</m:t>
                                </m:r>
                              </m:sup>
                            </m:sSup>
                          </m:e>
                          <m:sub>
                            <m:r>
                              <a:rPr lang="en-US" i="1">
                                <a:latin typeface="Cambria Math" panose="02040503050406030204" pitchFamily="18" charset="0"/>
                                <a:ea typeface="Cambria Math" panose="02040503050406030204" pitchFamily="18" charset="0"/>
                              </a:rPr>
                              <m:t>𝑖</m:t>
                            </m:r>
                          </m:sub>
                        </m:sSub>
                      </m:den>
                    </m:f>
                    <m:r>
                      <a:rPr lang="en-US" i="1">
                        <a:latin typeface="Cambria Math" panose="02040503050406030204" pitchFamily="18" charset="0"/>
                        <a:ea typeface="Cambria Math" panose="02040503050406030204" pitchFamily="18" charset="0"/>
                      </a:rPr>
                      <m:t>ℰ</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oMath>
                </a14:m>
                <a:r>
                  <a:rPr lang="en-US" dirty="0"/>
                  <a:t> = 0 for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oMath>
                </a14:m>
                <a:r>
                  <a:rPr lang="en-US" dirty="0"/>
                  <a:t>. </a:t>
                </a:r>
              </a:p>
              <a:p>
                <a:r>
                  <a:rPr lang="en-US" dirty="0"/>
                  <a:t>Therefore given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ℬ𝒦</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oMath>
                </a14:m>
                <a:r>
                  <a:rPr lang="en-US" dirty="0"/>
                  <a:t> , The probability the attack works is about 1 in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𝑠</m:t>
                        </m:r>
                        <m:r>
                          <a:rPr lang="en-US" b="0" i="1" smtClean="0">
                            <a:latin typeface="Cambria Math" panose="02040503050406030204" pitchFamily="18" charset="0"/>
                          </a:rPr>
                          <m:t>+1</m:t>
                        </m:r>
                      </m:sup>
                    </m:sSup>
                  </m:oMath>
                </a14:m>
                <a:r>
                  <a:rPr lang="en-US" dirty="0"/>
                  <a:t> as before</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ℬ𝒦</m:t>
                        </m:r>
                      </m:e>
                      <m:sub>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b>
                    </m:sSub>
                  </m:oMath>
                </a14:m>
                <a:r>
                  <a:rPr lang="en-US" dirty="0"/>
                  <a:t> with probability 1 in </a:t>
                </a:r>
                <a14:m>
                  <m:oMath xmlns:m="http://schemas.openxmlformats.org/officeDocument/2006/math">
                    <m:r>
                      <a:rPr lang="en-US" i="1" dirty="0" smtClean="0">
                        <a:latin typeface="Cambria Math" panose="02040503050406030204" pitchFamily="18" charset="0"/>
                      </a:rPr>
                      <m:t>𝑞</m:t>
                    </m:r>
                  </m:oMath>
                </a14:m>
                <a:r>
                  <a:rPr lang="en-US" dirty="0"/>
                  <a:t>, so the total attack complexity goes like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+2</m:t>
                        </m:r>
                      </m:sup>
                    </m:sSup>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 t="-1541"/>
                </a:stretch>
              </a:blipFill>
            </p:spPr>
            <p:txBody>
              <a:bodyPr/>
              <a:lstStyle/>
              <a:p>
                <a:r>
                  <a:rPr lang="en-US">
                    <a:noFill/>
                  </a:rPr>
                  <a:t> </a:t>
                </a:r>
              </a:p>
            </p:txBody>
          </p:sp>
        </mc:Fallback>
      </mc:AlternateContent>
    </p:spTree>
    <p:extLst>
      <p:ext uri="{BB962C8B-B14F-4D97-AF65-F5344CB8AC3E}">
        <p14:creationId xmlns:p14="http://schemas.microsoft.com/office/powerpoint/2010/main" val="271055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Contribution</a:t>
            </a:r>
          </a:p>
        </p:txBody>
      </p:sp>
      <p:sp>
        <p:nvSpPr>
          <p:cNvPr id="3" name="Content Placeholder 2"/>
          <p:cNvSpPr>
            <a:spLocks noGrp="1"/>
          </p:cNvSpPr>
          <p:nvPr>
            <p:ph idx="1"/>
          </p:nvPr>
        </p:nvSpPr>
        <p:spPr/>
        <p:txBody>
          <a:bodyPr>
            <a:normAutofit fontScale="92500" lnSpcReduction="10000"/>
          </a:bodyPr>
          <a:lstStyle/>
          <a:p>
            <a:r>
              <a:rPr lang="en-US" dirty="0"/>
              <a:t>Previous key recovery attacks on Ding’s simple matrix encryption scheme used a </a:t>
            </a:r>
            <a:r>
              <a:rPr lang="en-US" dirty="0" err="1"/>
              <a:t>MinRank</a:t>
            </a:r>
            <a:r>
              <a:rPr lang="en-US" dirty="0"/>
              <a:t>-like linear algebra search</a:t>
            </a:r>
          </a:p>
          <a:p>
            <a:pPr lvl="1"/>
            <a:r>
              <a:rPr lang="en-US" dirty="0"/>
              <a:t>However, these attacks are less efficient for certain small characteristic fields</a:t>
            </a:r>
          </a:p>
          <a:p>
            <a:endParaRPr lang="en-US" dirty="0"/>
          </a:p>
          <a:p>
            <a:r>
              <a:rPr lang="en-US" dirty="0"/>
              <a:t>We use new techniques to improve attack complexity for key recovery on Ding’s simple matrix encryption scheme and its cubic variant</a:t>
            </a:r>
          </a:p>
          <a:p>
            <a:pPr lvl="1"/>
            <a:r>
              <a:rPr lang="en-US" dirty="0"/>
              <a:t>Cubic</a:t>
            </a:r>
          </a:p>
          <a:p>
            <a:pPr lvl="2"/>
            <a:r>
              <a:rPr lang="en-US" dirty="0"/>
              <a:t>Dramatic improvement for characteristic 2 parameters</a:t>
            </a:r>
          </a:p>
          <a:p>
            <a:pPr lvl="2"/>
            <a:r>
              <a:rPr lang="en-US" dirty="0"/>
              <a:t>Small improvement for characteristic 3 parameters</a:t>
            </a:r>
          </a:p>
          <a:p>
            <a:pPr lvl="1"/>
            <a:r>
              <a:rPr lang="en-US" dirty="0"/>
              <a:t>Quadratic</a:t>
            </a:r>
          </a:p>
          <a:p>
            <a:pPr lvl="2"/>
            <a:r>
              <a:rPr lang="en-US" dirty="0"/>
              <a:t>Small improvement for characteristic 2 parameters</a:t>
            </a:r>
          </a:p>
          <a:p>
            <a:pPr lvl="1"/>
            <a:r>
              <a:rPr lang="en-US" dirty="0"/>
              <a:t>Attack complexity is now (nearly) identical for all field characteristics</a:t>
            </a:r>
          </a:p>
        </p:txBody>
      </p:sp>
    </p:spTree>
    <p:extLst>
      <p:ext uri="{BB962C8B-B14F-4D97-AF65-F5344CB8AC3E}">
        <p14:creationId xmlns:p14="http://schemas.microsoft.com/office/powerpoint/2010/main" val="125579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Compensating for Linear Dependencies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Characteristic 2; Quadratic: 3 linear dependencies</a:t>
                </a:r>
              </a:p>
              <a:p>
                <a:pPr marL="457200" lvl="1" indent="0">
                  <a:buNone/>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𝐷</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𝐷</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𝐷</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e>
                      </m:d>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𝐷</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0.</m:t>
                      </m:r>
                    </m:oMath>
                  </m:oMathPara>
                </a14:m>
                <a:endParaRPr lang="en-US" dirty="0"/>
              </a:p>
              <a:p>
                <a:pPr marL="457200" lvl="1" indent="0">
                  <a:buNone/>
                </a:pPr>
                <a:endParaRPr lang="en-US" dirty="0"/>
              </a:p>
              <a:p>
                <a:r>
                  <a:rPr lang="en-US" dirty="0"/>
                  <a:t>Characteristic 3; Cubic: 2 linear dependencies </a:t>
                </a:r>
              </a:p>
              <a:p>
                <a:pPr marL="0" indent="0">
                  <a:buNone/>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e>
                      </m:d>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e>
                      </m:d>
                      <m:r>
                        <a:rPr lang="en-US">
                          <a:latin typeface="Cambria Math" panose="02040503050406030204" pitchFamily="18" charset="0"/>
                        </a:rPr>
                        <m:t>=0.</m:t>
                      </m:r>
                    </m:oMath>
                  </m:oMathPara>
                </a14:m>
                <a:endParaRPr lang="en-US" dirty="0"/>
              </a:p>
              <a:p>
                <a:r>
                  <a:rPr lang="en-US" b="1" dirty="0"/>
                  <a:t>We can compensate by adding the following two equations:</a:t>
                </a:r>
              </a:p>
              <a:p>
                <a:pPr marL="0" indent="0">
                  <a:buNone/>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=0</m:t>
                      </m:r>
                      <m:r>
                        <a:rPr lang="en-US">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i="1">
                                  <a:latin typeface="Cambria Math" panose="02040503050406030204" pitchFamily="18" charset="0"/>
                                  <a:ea typeface="Cambria Math" panose="02040503050406030204" pitchFamily="18" charset="0"/>
                                </a:rPr>
                                <m:t>𝑖</m:t>
                              </m:r>
                            </m:sub>
                          </m:sSub>
                        </m:e>
                      </m:nary>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e>
                      </m:d>
                      <m:r>
                        <a:rPr lang="en-US" i="1">
                          <a:latin typeface="Cambria Math" panose="02040503050406030204" pitchFamily="18" charset="0"/>
                          <a:ea typeface="Cambria Math" panose="02040503050406030204" pitchFamily="18" charset="0"/>
                        </a:rPr>
                        <m:t>=0.</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6" t="-2801"/>
                </a:stretch>
              </a:blipFill>
            </p:spPr>
            <p:txBody>
              <a:bodyPr/>
              <a:lstStyle/>
              <a:p>
                <a:r>
                  <a:rPr lang="en-US">
                    <a:noFill/>
                  </a:rPr>
                  <a:t> </a:t>
                </a:r>
              </a:p>
            </p:txBody>
          </p:sp>
        </mc:Fallback>
      </mc:AlternateContent>
    </p:spTree>
    <p:extLst>
      <p:ext uri="{BB962C8B-B14F-4D97-AF65-F5344CB8AC3E}">
        <p14:creationId xmlns:p14="http://schemas.microsoft.com/office/powerpoint/2010/main" val="326354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Previous attacks</a:t>
                </a:r>
              </a:p>
              <a:p>
                <a:pPr lvl="1"/>
                <a:r>
                  <a:rPr lang="en-US" dirty="0"/>
                  <a:t>Quadratic (Moody, Perlner, Smith-Tone 2014)</a:t>
                </a:r>
              </a:p>
              <a:p>
                <a:pPr lvl="2"/>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+4</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characteristic 2.</a:t>
                </a:r>
              </a:p>
              <a:p>
                <a:pPr lvl="2"/>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higher characteristic.</a:t>
                </a:r>
              </a:p>
              <a:p>
                <a:pPr lvl="1"/>
                <a:endParaRPr lang="en-US" dirty="0"/>
              </a:p>
              <a:p>
                <a:pPr lvl="1"/>
                <a:r>
                  <a:rPr lang="en-US" dirty="0"/>
                  <a:t>Cubic (Moody, Perlner, Smith-Tone 2016)</a:t>
                </a:r>
              </a:p>
              <a:p>
                <a:pPr lvl="2"/>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2</m:t>
                        </m:r>
                        <m:r>
                          <a:rPr lang="en-US" i="1">
                            <a:latin typeface="Cambria Math" panose="02040503050406030204" pitchFamily="18" charset="0"/>
                          </a:rPr>
                          <m:t>𝑠</m:t>
                        </m:r>
                        <m:r>
                          <a:rPr lang="en-US" i="1">
                            <a:latin typeface="Cambria Math" panose="02040503050406030204" pitchFamily="18" charset="0"/>
                          </a:rPr>
                          <m:t>+6</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characteristic 2.</a:t>
                </a:r>
              </a:p>
              <a:p>
                <a:pPr lvl="2"/>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+3</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characteristic 3.</a:t>
                </a:r>
              </a:p>
              <a:p>
                <a:pPr lvl="2"/>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higher characteristic.</a:t>
                </a:r>
              </a:p>
              <a:p>
                <a:pPr marL="457200" lvl="1" indent="0">
                  <a:buNone/>
                </a:pPr>
                <a:endParaRPr lang="en-US" dirty="0"/>
              </a:p>
              <a:p>
                <a:pPr marL="457200" lvl="1" indent="0">
                  <a:buNone/>
                </a:pPr>
                <a:r>
                  <a:rPr lang="en-US" dirty="0"/>
                  <a:t>(</a:t>
                </a:r>
                <a14:m>
                  <m:oMath xmlns:m="http://schemas.openxmlformats.org/officeDocument/2006/math">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2.373</m:t>
                    </m:r>
                  </m:oMath>
                </a14:m>
                <a:r>
                  <a:rPr lang="en-US" dirty="0"/>
                  <a:t> is the linear algebra constant.)</a:t>
                </a:r>
              </a:p>
              <a:p>
                <a:pPr marL="457200" lvl="1" indent="0">
                  <a:buNone/>
                </a:pPr>
                <a:endParaRPr lang="en-US" dirty="0"/>
              </a:p>
              <a:p>
                <a:r>
                  <a:rPr lang="en-US" dirty="0"/>
                  <a:t>We improve this to</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6</m:t>
                        </m:r>
                      </m:sup>
                    </m:sSup>
                  </m:oMath>
                </a14:m>
                <a:r>
                  <a:rPr lang="en-US" dirty="0"/>
                  <a:t> for Cubic, Characteristic 2</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everything else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p:spTree>
    <p:extLst>
      <p:ext uri="{BB962C8B-B14F-4D97-AF65-F5344CB8AC3E}">
        <p14:creationId xmlns:p14="http://schemas.microsoft.com/office/powerpoint/2010/main" val="824403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Succinct Conditions for Attack Success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r>
                                <a:rPr lang="en-US" b="0" i="1" smtClean="0">
                                  <a:latin typeface="Cambria Math" panose="02040503050406030204" pitchFamily="18" charset="0"/>
                                </a:rPr>
                                <m:t>)</m:t>
                              </m:r>
                            </m:e>
                          </m:mr>
                        </m:m>
                      </m:e>
                    </m:d>
                  </m:oMath>
                </a14:m>
                <a:r>
                  <a:rPr lang="en-US" dirty="0"/>
                  <a:t> has less than full rank</a:t>
                </a:r>
              </a:p>
              <a:p>
                <a:pPr lvl="1"/>
                <a:r>
                  <a:rPr lang="en-US" dirty="0"/>
                  <a:t>note: </a:t>
                </a:r>
                <a14:m>
                  <m:oMath xmlns:m="http://schemas.openxmlformats.org/officeDocument/2006/math">
                    <m:r>
                      <m:rPr>
                        <m:brk m:alnAt="7"/>
                      </m:rP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m:rPr>
                        <m:brk m:alnAt="7"/>
                      </m:rPr>
                      <a:rPr lang="en-US" i="1">
                        <a:latin typeface="Cambria Math" panose="02040503050406030204" pitchFamily="18" charset="0"/>
                      </a:rPr>
                      <m:t>)</m:t>
                    </m:r>
                  </m:oMath>
                </a14:m>
                <a:r>
                  <a:rPr lang="en-US" dirty="0"/>
                  <a:t> has less than full rank </a:t>
                </a:r>
                <a:r>
                  <a:rPr lang="en-US" dirty="0" err="1"/>
                  <a:t>iff</a:t>
                </a:r>
                <a:r>
                  <a:rPr lang="en-US" dirty="0"/>
                  <a:t> </a:t>
                </a:r>
                <a14:m>
                  <m:oMath xmlns:m="http://schemas.openxmlformats.org/officeDocument/2006/math">
                    <m:r>
                      <m:rPr>
                        <m:sty m:val="p"/>
                      </m:rPr>
                      <a:rPr lang="en-US" dirty="0">
                        <a:latin typeface="Cambria Math" panose="02040503050406030204" pitchFamily="18" charset="0"/>
                      </a:rPr>
                      <m:t>E</m:t>
                    </m:r>
                    <m:r>
                      <m:rPr>
                        <m:sty m:val="p"/>
                      </m:rPr>
                      <a:rPr lang="en-US" b="0" i="0" smtClean="0">
                        <a:latin typeface="Cambria Math" panose="02040503050406030204" pitchFamily="18" charset="0"/>
                      </a:rPr>
                      <m:t>nc</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b="0" i="1" smtClean="0">
                        <a:latin typeface="Cambria Math" panose="02040503050406030204" pitchFamily="18" charset="0"/>
                      </a:rPr>
                      <m:t>)</m:t>
                    </m:r>
                  </m:oMath>
                </a14:m>
                <a:r>
                  <a:rPr lang="en-US" dirty="0"/>
                  <a:t> results in decryption failure.</a:t>
                </a:r>
              </a:p>
              <a:p>
                <a14:m>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𝐵</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m:rPr>
                                  <m:brk m:alnAt="7"/>
                                </m:rPr>
                                <a:rPr lang="en-US" b="0" i="1" smtClean="0">
                                  <a:latin typeface="Cambria Math" panose="02040503050406030204" pitchFamily="18" charset="0"/>
                                </a:rPr>
                                <m:t>)</m:t>
                              </m:r>
                            </m:e>
                            <m:e>
                              <m:r>
                                <a:rPr lang="en-US" b="0" i="1" smtClean="0">
                                  <a:latin typeface="Cambria Math" panose="02040503050406030204" pitchFamily="18" charset="0"/>
                                </a:rPr>
                                <m:t>𝐶</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b="0" i="1" smtClean="0">
                                  <a:latin typeface="Cambria Math" panose="02040503050406030204" pitchFamily="18" charset="0"/>
                                </a:rPr>
                                <m:t>)</m:t>
                              </m:r>
                            </m:e>
                          </m:mr>
                          <m:mr>
                            <m:e>
                              <m:r>
                                <a:rPr lang="en-US" b="0" i="1" smtClean="0">
                                  <a:latin typeface="Cambria Math" panose="02040503050406030204" pitchFamily="18" charset="0"/>
                                </a:rPr>
                                <m:t>𝐵</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r>
                                <a:rPr lang="en-US" b="0" i="1" smtClean="0">
                                  <a:latin typeface="Cambria Math" panose="02040503050406030204" pitchFamily="18" charset="0"/>
                                </a:rPr>
                                <m:t>)</m:t>
                              </m:r>
                            </m:e>
                            <m:e>
                              <m:r>
                                <a:rPr lang="en-US" b="0" i="1" smtClean="0">
                                  <a:latin typeface="Cambria Math" panose="02040503050406030204" pitchFamily="18" charset="0"/>
                                </a:rPr>
                                <m:t>𝐶</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b="0" i="1" smtClean="0">
                                  <a:latin typeface="Cambria Math" panose="02040503050406030204" pitchFamily="18" charset="0"/>
                                </a:rPr>
                                <m:t>)</m:t>
                              </m:r>
                            </m:e>
                          </m:mr>
                        </m:m>
                      </m:e>
                    </m:d>
                  </m:oMath>
                </a14:m>
                <a:r>
                  <a:rPr lang="en-US" dirty="0"/>
                  <a:t> has less than full rank.</a:t>
                </a:r>
              </a:p>
              <a:p>
                <a:r>
                  <a:rPr lang="en-US" dirty="0"/>
                  <a:t>Applies straightforwardly to rectangular version of ABC</a:t>
                </a:r>
              </a:p>
              <a:p>
                <a:pPr lvl="1"/>
                <a:r>
                  <a:rPr lang="en-US" dirty="0"/>
                  <a:t>Left as an exercise for  the reader.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170551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Linear algebra search obtains key recovery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+2</m:t>
                        </m:r>
                      </m:sup>
                    </m:sSup>
                  </m:oMath>
                </a14:m>
                <a:r>
                  <a:rPr lang="en-US" dirty="0"/>
                  <a:t> time.</a:t>
                </a:r>
              </a:p>
              <a:p>
                <a:pPr lvl="1"/>
                <a:r>
                  <a:rPr lang="en-US" dirty="0"/>
                  <a:t>Using a cubic central map does not eliminate this attack.</a:t>
                </a:r>
              </a:p>
              <a:p>
                <a:pPr lvl="1"/>
                <a:r>
                  <a:rPr lang="en-US" dirty="0"/>
                  <a:t>Using small characteristic fields also does not eliminate this attack.</a:t>
                </a:r>
              </a:p>
              <a:p>
                <a:endParaRPr lang="en-US" dirty="0"/>
              </a:p>
              <a:p>
                <a:r>
                  <a:rPr lang="en-US" dirty="0"/>
                  <a:t>Note (not in paper): </a:t>
                </a:r>
              </a:p>
              <a:p>
                <a:pPr lvl="1"/>
                <a:r>
                  <a:rPr lang="en-US" dirty="0"/>
                  <a:t>the attack complexity decreases by a factor of </a:t>
                </a:r>
                <a14:m>
                  <m:oMath xmlns:m="http://schemas.openxmlformats.org/officeDocument/2006/math">
                    <m:r>
                      <a:rPr lang="en-US" i="1" dirty="0">
                        <a:latin typeface="Cambria Math" panose="02040503050406030204" pitchFamily="18" charset="0"/>
                      </a:rPr>
                      <m:t>𝑞</m:t>
                    </m:r>
                  </m:oMath>
                </a14:m>
                <a:r>
                  <a:rPr lang="en-US" dirty="0"/>
                  <a:t> if the attacker has access to a plaintext resulting in decryption failure.</a:t>
                </a:r>
              </a:p>
              <a:p>
                <a:pPr lvl="1"/>
                <a:r>
                  <a:rPr lang="en-US" dirty="0"/>
                  <a:t>By adding rows to A, can decrease probability of decryption failure by a factor of </a:t>
                </a:r>
                <a14:m>
                  <m:oMath xmlns:m="http://schemas.openxmlformats.org/officeDocument/2006/math">
                    <m:r>
                      <a:rPr lang="en-US" i="1" dirty="0" smtClean="0">
                        <a:latin typeface="Cambria Math" panose="02040503050406030204" pitchFamily="18" charset="0"/>
                      </a:rPr>
                      <m:t>𝑞</m:t>
                    </m:r>
                  </m:oMath>
                </a14:m>
                <a:r>
                  <a:rPr lang="en-US" dirty="0"/>
                  <a:t> for each additional row (rectangular ABC). </a:t>
                </a:r>
              </a:p>
              <a:p>
                <a:pPr lvl="1"/>
                <a:r>
                  <a:rPr lang="en-US" dirty="0"/>
                  <a:t>However, the cost for an attack also decreases by a factor of </a:t>
                </a:r>
                <a14:m>
                  <m:oMath xmlns:m="http://schemas.openxmlformats.org/officeDocument/2006/math">
                    <m:r>
                      <a:rPr lang="en-US" i="1" dirty="0">
                        <a:latin typeface="Cambria Math" panose="02040503050406030204" pitchFamily="18" charset="0"/>
                      </a:rPr>
                      <m:t>𝑞</m:t>
                    </m:r>
                  </m:oMath>
                </a14:m>
                <a:r>
                  <a:rPr lang="en-US" dirty="0"/>
                  <a:t> for each additional row.</a:t>
                </a:r>
              </a:p>
              <a:p>
                <a:pPr marL="457200" lvl="1" indent="0">
                  <a:buNone/>
                </a:pPr>
                <a:endParaRPr lang="en-US" dirty="0"/>
              </a:p>
              <a:p>
                <a:r>
                  <a:rPr lang="en-US" dirty="0"/>
                  <a:t>The discrete differential may not always be the correct tool for analyzing the structure of schemes using small characteristic fields.</a:t>
                </a:r>
              </a:p>
              <a:p>
                <a:pPr lvl="1"/>
                <a:r>
                  <a:rPr lang="en-US" dirty="0"/>
                  <a:t>It will be interesting to see if the tools developed here are necessary elsewhere.</a:t>
                </a:r>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p:spTree>
    <p:extLst>
      <p:ext uri="{BB962C8B-B14F-4D97-AF65-F5344CB8AC3E}">
        <p14:creationId xmlns:p14="http://schemas.microsoft.com/office/powerpoint/2010/main" val="381008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1464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Recovery: Overall Strategy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Find an equivalent private key. i.e. </a:t>
                </a:r>
                <a14:m>
                  <m:oMath xmlns:m="http://schemas.openxmlformats.org/officeDocument/2006/math">
                    <m:r>
                      <a:rPr lang="en-US" b="0" i="1" smtClean="0">
                        <a:latin typeface="Cambria Math" panose="02040503050406030204" pitchFamily="18" charset="0"/>
                        <a:ea typeface="Cambria Math" panose="02040503050406030204" pitchFamily="18" charset="0"/>
                      </a:rPr>
                      <m:t>𝒯</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𝐵</m:t>
                    </m:r>
                    <m:r>
                      <a:rPr lang="en-US" b="0"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𝐶</m:t>
                    </m:r>
                    <m:r>
                      <a:rPr lang="en-US" b="0" i="1" dirty="0" smtClean="0">
                        <a:latin typeface="Cambria Math" panose="02040503050406030204" pitchFamily="18" charset="0"/>
                      </a:rPr>
                      <m:t>′</m:t>
                    </m:r>
                  </m:oMath>
                </a14:m>
                <a:r>
                  <a:rPr lang="en-US" dirty="0"/>
                  <a:t> such that</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𝑥</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𝑢𝑏</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m:oMathPara>
                </a14:m>
                <a:endParaRPr lang="en-US" dirty="0"/>
              </a:p>
              <a:p>
                <a:pPr lvl="1"/>
                <a:r>
                  <a:rPr lang="en-US" dirty="0"/>
                  <a:t>Note that </a:t>
                </a:r>
                <a14:m>
                  <m:oMath xmlns:m="http://schemas.openxmlformats.org/officeDocument/2006/math">
                    <m:r>
                      <a:rPr lang="en-US" b="0" i="1" smtClean="0">
                        <a:latin typeface="Cambria Math" panose="02040503050406030204" pitchFamily="18" charset="0"/>
                        <a:ea typeface="Cambria Math" panose="02040503050406030204" pitchFamily="18" charset="0"/>
                      </a:rPr>
                      <m:t>𝒰</m:t>
                    </m:r>
                    <m:r>
                      <a:rPr lang="en-US" b="0" i="1" smtClean="0">
                        <a:latin typeface="Cambria Math" panose="02040503050406030204" pitchFamily="18" charset="0"/>
                      </a:rPr>
                      <m:t>′</m:t>
                    </m:r>
                  </m:oMath>
                </a14:m>
                <a:r>
                  <a:rPr lang="en-US" dirty="0"/>
                  <a:t> is unnecessary, since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𝒰</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𝑥</m:t>
                            </m:r>
                          </m:e>
                        </m:d>
                      </m:e>
                    </m:d>
                  </m:oMath>
                </a14:m>
                <a:r>
                  <a:rPr lang="en-US" dirty="0"/>
                  <a:t> is still a random quadratic polynomial in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𝑏</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𝒰</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𝑥</m:t>
                            </m:r>
                          </m:e>
                        </m:d>
                      </m:e>
                    </m:d>
                  </m:oMath>
                </a14:m>
                <a:r>
                  <a:rPr lang="en-US" dirty="0"/>
                  <a:t> and </a:t>
                </a:r>
                <a14:m>
                  <m:oMath xmlns:m="http://schemas.openxmlformats.org/officeDocument/2006/math">
                    <m:r>
                      <a:rPr lang="en-US" b="0" i="1" smtClean="0">
                        <a:latin typeface="Cambria Math" panose="02040503050406030204" pitchFamily="18" charset="0"/>
                      </a:rPr>
                      <m:t>𝑐</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𝒰</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𝑥</m:t>
                            </m:r>
                          </m:e>
                        </m:d>
                      </m:e>
                    </m:d>
                  </m:oMath>
                </a14:m>
                <a:r>
                  <a:rPr lang="en-US" dirty="0"/>
                  <a:t> are still random linear polynomials.</a:t>
                </a:r>
              </a:p>
              <a:p>
                <a:r>
                  <a:rPr lang="en-US" dirty="0"/>
                  <a:t>Multistep process starting with a single band space map and two band kernel vectors:</a:t>
                </a:r>
              </a:p>
              <a:p>
                <a:pPr marL="914400" lvl="1" indent="-457200">
                  <a:buFont typeface="+mj-lt"/>
                  <a:buAutoNum type="arabicPeriod"/>
                </a:pPr>
                <a:r>
                  <a:rPr lang="en-US" dirty="0"/>
                  <a:t>Solve for the whole band kernel.</a:t>
                </a:r>
              </a:p>
              <a:p>
                <a:pPr marL="914400" lvl="1" indent="-457200">
                  <a:buFont typeface="+mj-lt"/>
                  <a:buAutoNum type="arabicPeriod"/>
                </a:pPr>
                <a:r>
                  <a:rPr lang="en-US" dirty="0"/>
                  <a:t>Solve for the whole band space.</a:t>
                </a:r>
              </a:p>
              <a:p>
                <a:pPr marL="914400" lvl="1" indent="-457200">
                  <a:buFont typeface="+mj-lt"/>
                  <a:buAutoNum type="arabicPeriod"/>
                </a:pPr>
                <a:r>
                  <a:rPr lang="en-US" dirty="0"/>
                  <a:t>Solve for a column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dirty="0"/>
                  <a:t>.</a:t>
                </a:r>
              </a:p>
              <a:p>
                <a:pPr marL="914400" lvl="1" indent="-457200">
                  <a:buFont typeface="+mj-lt"/>
                  <a:buAutoNum type="arabicPeriod"/>
                </a:pPr>
                <a:endParaRPr lang="en-US" dirty="0"/>
              </a:p>
              <a:p>
                <a:pPr marL="914400" lvl="1" indent="-457200">
                  <a:buFont typeface="+mj-lt"/>
                  <a:buAutoNum type="arabicPeriod"/>
                </a:pPr>
                <a:r>
                  <a:rPr lang="en-US" dirty="0"/>
                  <a:t>Solve for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oMath>
                </a14:m>
                <a:r>
                  <a:rPr lang="en-US" dirty="0"/>
                  <a:t> (mod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r>
                  <a:rPr lang="en-US" dirty="0"/>
                  <a:t>).</a:t>
                </a:r>
              </a:p>
              <a:p>
                <a:pPr marL="914400" lvl="1" indent="-457200">
                  <a:buFont typeface="+mj-lt"/>
                  <a:buAutoNum type="arabicPeriod"/>
                </a:pPr>
                <a:r>
                  <a:rPr lang="en-US" dirty="0"/>
                  <a:t>Solve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dirty="0"/>
                  <a:t> 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(mod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r>
                  <a:rPr lang="en-US" dirty="0"/>
                  <a:t>)  and </a:t>
                </a:r>
                <a14:m>
                  <m:oMath xmlns:m="http://schemas.openxmlformats.org/officeDocument/2006/math">
                    <m:r>
                      <a:rPr lang="en-US" b="0" i="1" smtClean="0">
                        <a:latin typeface="Cambria Math" panose="02040503050406030204" pitchFamily="18" charset="0"/>
                        <a:ea typeface="Cambria Math" panose="02040503050406030204" pitchFamily="18" charset="0"/>
                      </a:rPr>
                      <m:t>𝒯</m:t>
                    </m:r>
                    <m:r>
                      <a:rPr lang="en-US" b="0" i="1" smtClean="0">
                        <a:latin typeface="Cambria Math" panose="02040503050406030204" pitchFamily="18" charset="0"/>
                      </a:rPr>
                      <m:t>′</m:t>
                    </m:r>
                  </m:oMath>
                </a14:m>
                <a:r>
                  <a:rPr lang="en-US" dirty="0"/>
                  <a:t>.</a:t>
                </a:r>
              </a:p>
              <a:p>
                <a:pPr marL="914400" lvl="1" indent="-457200">
                  <a:buFont typeface="+mj-lt"/>
                  <a:buAutoNum type="arabicPeriod"/>
                </a:pPr>
                <a:r>
                  <a:rPr lang="en-US" dirty="0"/>
                  <a:t>Select another column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dirty="0"/>
                  <a:t> (mod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r>
                  <a:rPr lang="en-US" dirty="0"/>
                  <a:t>) and solve for the corresponding band space.</a:t>
                </a:r>
              </a:p>
              <a:p>
                <a:pPr marL="914400" lvl="1" indent="-457200">
                  <a:buFont typeface="+mj-lt"/>
                  <a:buAutoNum type="arabicPeriod"/>
                </a:pPr>
                <a:endParaRPr lang="en-US" dirty="0"/>
              </a:p>
              <a:p>
                <a:pPr marL="914400" lvl="1" indent="-457200">
                  <a:buFont typeface="+mj-lt"/>
                  <a:buAutoNum type="arabicPeriod"/>
                </a:pPr>
                <a:r>
                  <a:rPr lang="en-US" dirty="0"/>
                  <a:t>Solve for the band kernel corresponding to the band space in step 6.</a:t>
                </a:r>
              </a:p>
              <a:p>
                <a:pPr marL="914400" lvl="1" indent="-457200">
                  <a:buFont typeface="+mj-lt"/>
                  <a:buAutoNum type="arabicPeriod"/>
                </a:pPr>
                <a:r>
                  <a:rPr lang="en-US" dirty="0"/>
                  <a:t>Solve for the rest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a:p>
                <a:pPr marL="914400" lvl="1" indent="-457200">
                  <a:buFont typeface="+mj-lt"/>
                  <a:buAutoNum type="arabicPeriod"/>
                </a:pPr>
                <a:r>
                  <a:rPr lang="en-US" dirty="0"/>
                  <a:t>Solve for the rest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dirty="0"/>
                  <a:t> 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2" t="-2521"/>
                </a:stretch>
              </a:blipFill>
            </p:spPr>
            <p:txBody>
              <a:bodyPr/>
              <a:lstStyle/>
              <a:p>
                <a:r>
                  <a:rPr lang="en-US">
                    <a:noFill/>
                  </a:rPr>
                  <a:t> </a:t>
                </a:r>
              </a:p>
            </p:txBody>
          </p:sp>
        </mc:Fallback>
      </mc:AlternateContent>
    </p:spTree>
    <p:extLst>
      <p:ext uri="{BB962C8B-B14F-4D97-AF65-F5344CB8AC3E}">
        <p14:creationId xmlns:p14="http://schemas.microsoft.com/office/powerpoint/2010/main" val="217466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Recovery Step 1: </a:t>
            </a:r>
            <a:br>
              <a:rPr lang="en-US" dirty="0"/>
            </a:br>
            <a:r>
              <a:rPr lang="en-US" dirty="0"/>
              <a:t>Solving for the whole band kernel.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Once we’ve found a band-space map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a14:m>
                <a:r>
                  <a:rPr lang="en-US" dirty="0"/>
                  <a:t> and at least two vectors from the band kernel, we can find the whole band kernel by taking the </a:t>
                </a:r>
                <a:r>
                  <a:rPr lang="en-US" i="1" dirty="0"/>
                  <a:t>span of the union of the kernels </a:t>
                </a:r>
                <a:r>
                  <a:rPr lang="en-US" dirty="0"/>
                  <a:t>of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1</m:t>
                            </m:r>
                          </m:sub>
                        </m:sSub>
                      </m:e>
                    </m:d>
                  </m:oMath>
                </a14:m>
                <a:r>
                  <a:rPr lang="en-US" dirty="0"/>
                  <a:t> and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2</m:t>
                            </m:r>
                          </m:sub>
                        </m:sSub>
                      </m:e>
                    </m:d>
                  </m:oMath>
                </a14:m>
                <a:endParaRPr lang="en-US" dirty="0"/>
              </a:p>
              <a:p>
                <a:pPr lvl="1"/>
                <a:r>
                  <a:rPr lang="en-US" dirty="0"/>
                  <a:t>This works because, in a basis including generators of the band kernel </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𝑘</m:t>
                              </m:r>
                            </m:sub>
                          </m:sSub>
                        </m:e>
                      </m:d>
                      <m:r>
                        <a:rPr lang="en-US" b="0" i="0"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𝑘</m:t>
                                    </m:r>
                                  </m:sub>
                                </m:sSub>
                              </m:e>
                              <m:e>
                                <m:m>
                                  <m:mPr>
                                    <m:mcs>
                                      <m:mc>
                                        <m:mcPr>
                                          <m:count m:val="3"/>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e>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𝑘</m:t>
                                          </m:r>
                                        </m:sub>
                                      </m:sSub>
                                    </m:e>
                                    <m:e>
                                      <m:r>
                                        <a:rPr lang="en-US" b="0" i="1" smtClean="0">
                                          <a:latin typeface="Cambria Math" panose="02040503050406030204" pitchFamily="18" charset="0"/>
                                          <a:ea typeface="Cambria Math" panose="02040503050406030204" pitchFamily="18" charset="0"/>
                                        </a:rPr>
                                        <m:t>−</m:t>
                                      </m:r>
                                    </m:e>
                                  </m:mr>
                                </m:m>
                              </m:e>
                            </m:mr>
                            <m:mr>
                              <m:e>
                                <m:m>
                                  <m:mPr>
                                    <m:mcs>
                                      <m:mc>
                                        <m:mcPr>
                                          <m:count m:val="1"/>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e>
                                  </m:mr>
                                  <m:mr>
                                    <m:e>
                                      <m:sSup>
                                        <m:sSupPr>
                                          <m:ctrlPr>
                                            <a:rPr lang="en-US" b="0" i="1" smtClean="0">
                                              <a:latin typeface="Cambria Math" panose="02040503050406030204" pitchFamily="18" charset="0"/>
                                              <a:ea typeface="Cambria Math" panose="02040503050406030204" pitchFamily="18" charset="0"/>
                                            </a:rPr>
                                          </m:ctrlPr>
                                        </m:sSup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𝑘</m:t>
                                              </m:r>
                                            </m:sub>
                                          </m:sSub>
                                        </m:e>
                                        <m:sup>
                                          <m:r>
                                            <a:rPr lang="en-US" b="0" i="1" smtClean="0">
                                              <a:latin typeface="Cambria Math" panose="02040503050406030204" pitchFamily="18" charset="0"/>
                                              <a:ea typeface="Cambria Math" panose="02040503050406030204" pitchFamily="18" charset="0"/>
                                            </a:rPr>
                                            <m:t>𝑇</m:t>
                                          </m:r>
                                        </m:sup>
                                      </m:sSup>
                                    </m:e>
                                  </m:mr>
                                  <m:mr>
                                    <m:e>
                                      <m:r>
                                        <a:rPr lang="en-US" b="0" i="1" smtClean="0">
                                          <a:latin typeface="Cambria Math" panose="02040503050406030204" pitchFamily="18" charset="0"/>
                                          <a:ea typeface="Cambria Math" panose="02040503050406030204" pitchFamily="18" charset="0"/>
                                        </a:rPr>
                                        <m:t>|</m:t>
                                      </m:r>
                                    </m:e>
                                  </m:mr>
                                </m:m>
                              </m:e>
                              <m:e>
                                <m:r>
                                  <a:rPr lang="en-US" b="0" i="1" smtClean="0">
                                    <a:latin typeface="Cambria Math" panose="02040503050406030204" pitchFamily="18" charset="0"/>
                                    <a:ea typeface="Cambria Math" panose="02040503050406030204" pitchFamily="18" charset="0"/>
                                  </a:rPr>
                                  <m:t>0</m:t>
                                </m:r>
                              </m:e>
                            </m:mr>
                          </m:m>
                        </m:e>
                      </m:d>
                    </m:oMath>
                  </m:oMathPara>
                </a14:m>
                <a:endParaRPr lang="en-US" dirty="0"/>
              </a:p>
              <a:p>
                <a:pPr lvl="1"/>
                <a:r>
                  <a:rPr lang="en-US" dirty="0"/>
                  <a:t>With high probability each kernel contains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𝑠</m:t>
                    </m:r>
                  </m:oMath>
                </a14:m>
                <a:r>
                  <a:rPr lang="en-US" dirty="0"/>
                  <a:t> basis vectors of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-dimensional band kernel, and the union contains a full basis.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spTree>
    <p:extLst>
      <p:ext uri="{BB962C8B-B14F-4D97-AF65-F5344CB8AC3E}">
        <p14:creationId xmlns:p14="http://schemas.microsoft.com/office/powerpoint/2010/main" val="234492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Recovery Step 2: </a:t>
            </a:r>
            <a:br>
              <a:rPr lang="en-US" dirty="0"/>
            </a:br>
            <a:r>
              <a:rPr lang="en-US" dirty="0"/>
              <a:t>Solving for the whole band space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band space maps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a14:m>
                <a:r>
                  <a:rPr lang="en-US" dirty="0"/>
                  <a:t> are simply the maps in the span of the public equations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𝑖</m:t>
                        </m:r>
                      </m:sub>
                    </m:sSub>
                  </m:oMath>
                </a14:m>
                <a:r>
                  <a:rPr lang="en-US" dirty="0"/>
                  <a:t> such that</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3</m:t>
                              </m:r>
                            </m:sub>
                          </m:sSub>
                        </m:e>
                      </m:d>
                      <m:r>
                        <a:rPr lang="en-US" b="0" i="0" smtClean="0">
                          <a:latin typeface="Cambria Math" panose="02040503050406030204" pitchFamily="18" charset="0"/>
                          <a:ea typeface="Cambria Math" panose="02040503050406030204" pitchFamily="18" charset="0"/>
                        </a:rPr>
                        <m:t>=0</m:t>
                      </m:r>
                    </m:oMath>
                  </m:oMathPara>
                </a14:m>
                <a:endParaRPr lang="en-US" b="0"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ℬ𝒦</m:t>
                          </m:r>
                        </m:e>
                        <m:sub>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m:oMathPara>
                </a14:m>
                <a:endParaRPr lang="en-US" dirty="0"/>
              </a:p>
              <a:p>
                <a:endParaRPr lang="en-US" dirty="0"/>
              </a:p>
              <a:p>
                <a:r>
                  <a:rPr lang="en-US" dirty="0"/>
                  <a:t> Call a basis of this space </a:t>
                </a:r>
                <a14:m>
                  <m:oMath xmlns:m="http://schemas.openxmlformats.org/officeDocument/2006/math">
                    <m:r>
                      <a:rPr lang="en-US" b="0"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spTree>
    <p:extLst>
      <p:ext uri="{BB962C8B-B14F-4D97-AF65-F5344CB8AC3E}">
        <p14:creationId xmlns:p14="http://schemas.microsoft.com/office/powerpoint/2010/main" val="1700819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Key Recovery Step 3:</a:t>
                </a:r>
                <a:br>
                  <a:rPr lang="en-US" dirty="0"/>
                </a:br>
                <a:r>
                  <a:rPr lang="en-US" dirty="0"/>
                  <a:t>Solving for the space of linear forms in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l-GR" b="0" i="1" smtClean="0">
                        <a:latin typeface="Cambria Math" panose="02040503050406030204" pitchFamily="18" charset="0"/>
                        <a:ea typeface="Cambria Math" panose="02040503050406030204" pitchFamily="18" charset="0"/>
                      </a:rPr>
                      <m:t>𝛾</m:t>
                    </m:r>
                  </m:oMath>
                </a14:m>
                <a:r>
                  <a:rPr lang="en-US" dirty="0"/>
                  <a:t/>
                </a:r>
                <a:br>
                  <a:rPr lang="en-US" dirty="0"/>
                </a:br>
                <a:r>
                  <a:rPr lang="en-US" dirty="0"/>
                  <a:t>(This can be our first column of B’)</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087" t="-28571" b="-3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These are simply the space of linear forms </a:t>
                </a:r>
                <a14:m>
                  <m:oMath xmlns:m="http://schemas.openxmlformats.org/officeDocument/2006/math">
                    <m:r>
                      <a:rPr lang="en-US" b="0" i="1" smtClean="0">
                        <a:latin typeface="Cambria Math" panose="02040503050406030204" pitchFamily="18" charset="0"/>
                      </a:rPr>
                      <m:t>𝑣</m:t>
                    </m:r>
                  </m:oMath>
                </a14:m>
                <a:r>
                  <a:rPr lang="en-US" dirty="0"/>
                  <a:t> such that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r>
                        <a:rPr lang="en-US" b="0" i="0" smtClean="0">
                          <a:latin typeface="Cambria Math" panose="02040503050406030204" pitchFamily="18" charset="0"/>
                        </a:rPr>
                        <m:t>)=0</m:t>
                      </m:r>
                    </m:oMath>
                  </m:oMathPara>
                </a14:m>
                <a:endParaRPr lang="en-US" b="0" dirty="0"/>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ℬ𝒦</m:t>
                          </m:r>
                        </m:e>
                        <m:sub>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m:oMathPara>
                </a14:m>
                <a:endParaRPr lang="en-US" dirty="0"/>
              </a:p>
              <a:p>
                <a:r>
                  <a:rPr lang="en-US" dirty="0"/>
                  <a:t>Call a basis of this space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87854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Key Recovery Step 4:</a:t>
                </a:r>
                <a:br>
                  <a:rPr lang="en-US" dirty="0"/>
                </a:br>
                <a:r>
                  <a:rPr lang="en-US" dirty="0"/>
                  <a:t>Solving for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oMath>
                </a14:m>
                <a:r>
                  <a:rPr lang="en-US" dirty="0"/>
                  <a:t> (mod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t="-13364" b="-21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14:m>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l-GR" b="0" i="1" smtClean="0">
                            <a:latin typeface="Cambria Math" panose="02040503050406030204" pitchFamily="18" charset="0"/>
                            <a:ea typeface="Cambria Math" panose="02040503050406030204" pitchFamily="18" charset="0"/>
                          </a:rPr>
                          <m:t>𝛾</m:t>
                        </m:r>
                      </m:e>
                    </m:d>
                  </m:oMath>
                </a14:m>
                <a:r>
                  <a:rPr lang="en-US" b="0" i="1" dirty="0">
                    <a:latin typeface="Cambria Math" panose="02040503050406030204" pitchFamily="18" charset="0"/>
                  </a:rPr>
                  <a:t> </a:t>
                </a:r>
                <a:r>
                  <a:rPr lang="en-US" b="0" dirty="0">
                    <a:latin typeface="Cambria Math" panose="02040503050406030204" pitchFamily="18" charset="0"/>
                  </a:rPr>
                  <a:t>and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l-GR" b="0" i="1" smtClean="0">
                        <a:latin typeface="Cambria Math" panose="02040503050406030204" pitchFamily="18" charset="0"/>
                        <a:ea typeface="Cambria Math" panose="02040503050406030204" pitchFamily="18" charset="0"/>
                      </a:rPr>
                      <m:t>𝛾</m:t>
                    </m:r>
                  </m:oMath>
                </a14:m>
                <a:r>
                  <a:rPr lang="en-US" b="0" i="1" dirty="0">
                    <a:latin typeface="Cambria Math" panose="02040503050406030204" pitchFamily="18" charset="0"/>
                  </a:rPr>
                  <a:t> </a:t>
                </a:r>
                <a:r>
                  <a:rPr lang="en-US" b="0" dirty="0">
                    <a:latin typeface="Cambria Math" panose="02040503050406030204" pitchFamily="18" charset="0"/>
                  </a:rPr>
                  <a:t>are related to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𝑇</m:t>
                        </m:r>
                      </m:sup>
                    </m:sSup>
                  </m:oMath>
                </a14:m>
                <a:r>
                  <a:rPr lang="en-US" b="0" dirty="0">
                    <a:latin typeface="Cambria Math" panose="02040503050406030204" pitchFamily="18" charset="0"/>
                  </a:rPr>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b="0" dirty="0">
                    <a:latin typeface="Cambria Math" panose="02040503050406030204" pitchFamily="18" charset="0"/>
                  </a:rPr>
                  <a:t> by simple row operations:</a:t>
                </a:r>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l-GR" b="0" i="1" smtClean="0">
                            <a:latin typeface="Cambria Math" panose="02040503050406030204" pitchFamily="18" charset="0"/>
                            <a:ea typeface="Cambria Math" panose="02040503050406030204" pitchFamily="18" charset="0"/>
                          </a:rPr>
                          <m:t>𝛾</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1</m:t>
                        </m:r>
                      </m:sub>
                    </m:sSub>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sub>
                              </m:sSub>
                            </m:e>
                          </m:mr>
                        </m:m>
                      </m:e>
                    </m:d>
                  </m:oMath>
                </a14:m>
                <a:endParaRPr lang="en-US" dirty="0"/>
              </a:p>
              <a:p>
                <a:pPr lvl="1"/>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l-GR"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2</m:t>
                        </m:r>
                      </m:sub>
                    </m:sSub>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𝑠</m:t>
                                  </m:r>
                                </m:sub>
                              </m:sSub>
                            </m:e>
                          </m:mr>
                        </m:m>
                      </m:e>
                    </m:d>
                  </m:oMath>
                </a14:m>
                <a:endParaRPr lang="en-US" dirty="0"/>
              </a:p>
              <a:p>
                <a:r>
                  <a:rPr lang="en-US" dirty="0"/>
                  <a:t>Therefore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1</m:t>
                            </m:r>
                          </m:sub>
                        </m:sSub>
                      </m:e>
                      <m:sup>
                        <m:r>
                          <a:rPr lang="en-US" b="0" i="1" smtClean="0">
                            <a:latin typeface="Cambria Math" panose="02040503050406030204" pitchFamily="18" charset="0"/>
                          </a:rPr>
                          <m:t>−1</m:t>
                        </m:r>
                      </m:sup>
                    </m:sSup>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2</m:t>
                        </m:r>
                      </m:sub>
                    </m:sSub>
                  </m:oMath>
                </a14:m>
                <a:r>
                  <a:rPr lang="en-US" dirty="0"/>
                  <a:t> is a solution of</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𝑠</m:t>
                                    </m:r>
                                  </m:sub>
                                </m:sSub>
                              </m:e>
                            </m:mr>
                          </m:m>
                        </m:e>
                      </m:d>
                      <m:r>
                        <a:rPr lang="en-US" b="0" i="0"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sub>
                                </m:sSub>
                              </m:e>
                            </m:mr>
                          </m:m>
                        </m:e>
                      </m:d>
                    </m:oMath>
                  </m:oMathPara>
                </a14:m>
                <a:endParaRPr lang="en-US" dirty="0"/>
              </a:p>
              <a:p>
                <a:r>
                  <a:rPr lang="en-US" dirty="0"/>
                  <a:t>However, the solution is only unique over polynomials modulo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endParaRPr lang="en-US" dirty="0"/>
              </a:p>
              <a:p>
                <a:pPr lvl="1"/>
                <a:r>
                  <a:rPr lang="en-US" dirty="0"/>
                  <a:t>This is because we can get cancellations like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6" t="-2801" r="-464"/>
                </a:stretch>
              </a:blipFill>
            </p:spPr>
            <p:txBody>
              <a:bodyPr/>
              <a:lstStyle/>
              <a:p>
                <a:r>
                  <a:rPr lang="en-US">
                    <a:noFill/>
                  </a:rPr>
                  <a:t> </a:t>
                </a:r>
              </a:p>
            </p:txBody>
          </p:sp>
        </mc:Fallback>
      </mc:AlternateContent>
    </p:spTree>
    <p:extLst>
      <p:ext uri="{BB962C8B-B14F-4D97-AF65-F5344CB8AC3E}">
        <p14:creationId xmlns:p14="http://schemas.microsoft.com/office/powerpoint/2010/main" val="346594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Multivariate Cryptography</a:t>
            </a:r>
          </a:p>
          <a:p>
            <a:r>
              <a:rPr lang="en-US" dirty="0"/>
              <a:t>Cubic/Quadratic ABC</a:t>
            </a:r>
          </a:p>
          <a:p>
            <a:r>
              <a:rPr lang="en-US" dirty="0"/>
              <a:t>Band Spaces and Band Kernels</a:t>
            </a:r>
          </a:p>
          <a:p>
            <a:r>
              <a:rPr lang="en-US" dirty="0"/>
              <a:t>Attack with the Discrete Differential</a:t>
            </a:r>
          </a:p>
          <a:p>
            <a:r>
              <a:rPr lang="en-US" dirty="0"/>
              <a:t>Using the Formal Derivative instead</a:t>
            </a:r>
          </a:p>
          <a:p>
            <a:r>
              <a:rPr lang="en-US" dirty="0"/>
              <a:t>Conclusion</a:t>
            </a:r>
          </a:p>
        </p:txBody>
      </p:sp>
    </p:spTree>
    <p:extLst>
      <p:ext uri="{BB962C8B-B14F-4D97-AF65-F5344CB8AC3E}">
        <p14:creationId xmlns:p14="http://schemas.microsoft.com/office/powerpoint/2010/main" val="1531259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Key Recovery Step 5:</a:t>
                </a:r>
                <a:br>
                  <a:rPr lang="en-US" dirty="0"/>
                </a:br>
                <a:r>
                  <a:rPr lang="en-US" dirty="0"/>
                  <a:t>Solving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dirty="0"/>
                  <a:t> and</a:t>
                </a:r>
                <a:r>
                  <a:rPr lang="en-US" b="0" dirty="0">
                    <a:latin typeface="Cambria Math" panose="02040503050406030204" pitchFamily="18" charset="0"/>
                    <a:ea typeface="Cambria Math" panose="02040503050406030204" pitchFamily="18" charset="0"/>
                  </a:rPr>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oMath>
                </a14:m>
                <a:r>
                  <a:rPr lang="en-US" dirty="0"/>
                  <a:t> </a:t>
                </a:r>
                <a14:m>
                  <m:oMath xmlns:m="http://schemas.openxmlformats.org/officeDocument/2006/math">
                    <m:r>
                      <m:rPr>
                        <m:nor/>
                      </m:rPr>
                      <a:rPr lang="en-US" dirty="0" smtClean="0"/>
                      <m:t>(</m:t>
                    </m:r>
                    <m:r>
                      <m:rPr>
                        <m:nor/>
                      </m:rPr>
                      <a:rPr lang="en-US" dirty="0" smtClean="0"/>
                      <m:t>mod</m:t>
                    </m:r>
                    <m:r>
                      <m:rPr>
                        <m:nor/>
                      </m:rPr>
                      <a:rPr lang="en-US" dirty="0" smtClean="0"/>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m:rPr>
                        <m:nor/>
                      </m:rPr>
                      <a:rPr lang="en-US" dirty="0" smtClean="0"/>
                      <m:t>)</m:t>
                    </m:r>
                  </m:oMath>
                </a14:m>
                <a:r>
                  <a:rPr lang="en-US" dirty="0"/>
                  <a:t> and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087" t="-10138" b="-179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latin typeface="Cambria Math" panose="02040503050406030204" pitchFamily="18" charset="0"/>
                    <a:ea typeface="Cambria Math" panose="02040503050406030204" pitchFamily="18" charset="0"/>
                  </a:rPr>
                  <a:t>We can solve linear equations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b="0" dirty="0">
                    <a:latin typeface="Cambria Math" panose="02040503050406030204" pitchFamily="18" charset="0"/>
                    <a:ea typeface="Cambria Math" panose="02040503050406030204" pitchFamily="18" charset="0"/>
                  </a:rPr>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oMath>
                </a14:m>
                <a:r>
                  <a:rPr lang="en-US" b="0" dirty="0">
                    <a:latin typeface="Cambria Math" panose="02040503050406030204" pitchFamily="18" charset="0"/>
                    <a:ea typeface="Cambria Math" panose="02040503050406030204" pitchFamily="18" charset="0"/>
                  </a:rPr>
                  <a:t>, and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oMath>
                </a14:m>
                <a:r>
                  <a:rPr lang="en-US" dirty="0"/>
                  <a:t> (mod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r>
                  <a:rPr lang="en-US" dirty="0"/>
                  <a:t>)</a:t>
                </a:r>
                <a:endParaRPr lang="en-US" b="0" dirty="0">
                  <a:latin typeface="Cambria Math" panose="02040503050406030204" pitchFamily="18" charset="0"/>
                  <a:ea typeface="Cambria Math" panose="02040503050406030204" pitchFamily="18" charset="0"/>
                </a:endParaRPr>
              </a:p>
              <a:p>
                <a:pPr marL="0" indent="0">
                  <a:buNone/>
                </a:pPr>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𝑢𝑏</m:t>
                          </m:r>
                        </m:sub>
                      </m:sSub>
                      <m:r>
                        <m:rPr>
                          <m:nor/>
                        </m:rPr>
                        <a:rPr lang="en-US" b="0" i="0" smtClean="0">
                          <a:latin typeface="Cambria Math" panose="02040503050406030204" pitchFamily="18" charset="0"/>
                          <a:ea typeface="Cambria Math" panose="02040503050406030204" pitchFamily="18" charset="0"/>
                        </a:rPr>
                        <m:t> </m:t>
                      </m:r>
                      <m:r>
                        <m:rPr>
                          <m:nor/>
                        </m:rPr>
                        <a:rPr lang="en-US" dirty="0" smtClean="0"/>
                        <m:t>(</m:t>
                      </m:r>
                      <m:r>
                        <m:rPr>
                          <m:nor/>
                        </m:rPr>
                        <a:rPr lang="en-US" dirty="0" smtClean="0"/>
                        <m:t>mod</m:t>
                      </m:r>
                      <m:r>
                        <m:rPr>
                          <m:nor/>
                        </m:rPr>
                        <a:rPr lang="en-US" dirty="0" smtClean="0"/>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m:rPr>
                          <m:nor/>
                        </m:rPr>
                        <a:rPr lang="en-US" dirty="0" smtClean="0"/>
                        <m:t>)</m:t>
                      </m:r>
                    </m:oMath>
                  </m:oMathPara>
                </a14:m>
                <a:endParaRPr lang="en-US" dirty="0"/>
              </a:p>
              <a:p>
                <a:endParaRPr lang="en-US" dirty="0"/>
              </a:p>
              <a:p>
                <a:r>
                  <a:rPr lang="en-US" dirty="0"/>
                  <a:t>The solution </a:t>
                </a:r>
                <a14:m>
                  <m:oMath xmlns:m="http://schemas.openxmlformats.org/officeDocument/2006/math">
                    <m:r>
                      <m:rPr>
                        <m:nor/>
                      </m:rPr>
                      <a:rPr lang="en-US" dirty="0" smtClean="0"/>
                      <m:t>(</m:t>
                    </m:r>
                    <m:r>
                      <m:rPr>
                        <m:nor/>
                      </m:rPr>
                      <a:rPr lang="en-US" dirty="0" smtClean="0"/>
                      <m:t>mod</m:t>
                    </m:r>
                    <m:r>
                      <m:rPr>
                        <m:nor/>
                      </m:rPr>
                      <a:rPr lang="en-US" dirty="0" smtClean="0"/>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m:rPr>
                        <m:nor/>
                      </m:rPr>
                      <a:rPr lang="en-US" dirty="0" smtClean="0"/>
                      <m:t>)</m:t>
                    </m:r>
                  </m:oMath>
                </a14:m>
                <a:r>
                  <a:rPr lang="en-US" dirty="0"/>
                  <a:t> is (with high probability) unique up to column operations on </a:t>
                </a:r>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e>
                    </m:d>
                  </m:oMath>
                </a14:m>
                <a:endParaRPr lang="en-US" b="0" dirty="0"/>
              </a:p>
              <a:p>
                <a:pPr lvl="1"/>
                <a:r>
                  <a:rPr lang="en-US" dirty="0"/>
                  <a:t>i.e. any solution will generate a valid private key.</a:t>
                </a:r>
              </a:p>
              <a:p>
                <a:r>
                  <a:rPr lang="en-US" dirty="0"/>
                  <a:t>Note that the coefficients of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oMath>
                </a14:m>
                <a:r>
                  <a:rPr lang="en-US" dirty="0"/>
                  <a:t> are scalars, not polynomials, so </a:t>
                </a:r>
                <a14:m>
                  <m:oMath xmlns:m="http://schemas.openxmlformats.org/officeDocument/2006/math">
                    <m:r>
                      <m:rPr>
                        <m:nor/>
                      </m:rPr>
                      <a:rPr lang="en-US" dirty="0" smtClean="0"/>
                      <m:t>(</m:t>
                    </m:r>
                    <m:r>
                      <m:rPr>
                        <m:nor/>
                      </m:rPr>
                      <a:rPr lang="en-US" dirty="0" smtClean="0"/>
                      <m:t>mod</m:t>
                    </m:r>
                    <m:r>
                      <m:rPr>
                        <m:nor/>
                      </m:rPr>
                      <a:rPr lang="en-US" dirty="0" smtClean="0"/>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m:rPr>
                        <m:nor/>
                      </m:rPr>
                      <a:rPr lang="en-US" dirty="0" smtClean="0"/>
                      <m:t>)</m:t>
                    </m:r>
                  </m:oMath>
                </a14:m>
                <a:r>
                  <a:rPr lang="en-US" dirty="0"/>
                  <a:t> does not affect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oMath>
                </a14:m>
                <a:endParaRPr lang="en-US" dirty="0"/>
              </a:p>
              <a:p>
                <a:pPr lvl="1"/>
                <a:r>
                  <a:rPr lang="en-US" dirty="0"/>
                  <a:t>We now have our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oMath>
                </a14:m>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661" b="-2101"/>
                </a:stretch>
              </a:blipFill>
            </p:spPr>
            <p:txBody>
              <a:bodyPr/>
              <a:lstStyle/>
              <a:p>
                <a:r>
                  <a:rPr lang="en-US">
                    <a:noFill/>
                  </a:rPr>
                  <a:t> </a:t>
                </a:r>
              </a:p>
            </p:txBody>
          </p:sp>
        </mc:Fallback>
      </mc:AlternateContent>
    </p:spTree>
    <p:extLst>
      <p:ext uri="{BB962C8B-B14F-4D97-AF65-F5344CB8AC3E}">
        <p14:creationId xmlns:p14="http://schemas.microsoft.com/office/powerpoint/2010/main" val="570456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Key Recovery Step 6:</a:t>
                </a:r>
                <a:br>
                  <a:rPr lang="en-US" dirty="0"/>
                </a:br>
                <a:r>
                  <a:rPr lang="en-US" dirty="0"/>
                  <a:t>Solving for another Band Space</a:t>
                </a:r>
                <a:br>
                  <a:rPr lang="en-US" dirty="0"/>
                </a:br>
                <a:r>
                  <a:rPr lang="en-US" dirty="0"/>
                  <a:t> </a:t>
                </a:r>
                <a:r>
                  <a:rPr lang="en-US" sz="3600" dirty="0"/>
                  <a:t>(corresponding to another column of </a:t>
                </a:r>
                <a14:m>
                  <m:oMath xmlns:m="http://schemas.openxmlformats.org/officeDocument/2006/math">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𝐵</m:t>
                        </m:r>
                      </m:e>
                      <m:sup>
                        <m:r>
                          <a:rPr lang="en-US" sz="3600" b="0" i="1" smtClean="0">
                            <a:latin typeface="Cambria Math" panose="02040503050406030204" pitchFamily="18" charset="0"/>
                          </a:rPr>
                          <m:t>′</m:t>
                        </m:r>
                      </m:sup>
                    </m:sSup>
                  </m:oMath>
                </a14:m>
                <a:r>
                  <a:rPr lang="en-US" sz="3600" dirty="0"/>
                  <a:t> (mod </a:t>
                </a:r>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1</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𝑠</m:t>
                        </m:r>
                      </m:sub>
                    </m:sSub>
                  </m:oMath>
                </a14:m>
                <a:r>
                  <a:rPr lang="en-US" sz="3600"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087" t="-28571"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a:p>
              <a:p>
                <a:r>
                  <a:rPr lang="en-US" dirty="0"/>
                  <a:t>Select a column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dirty="0"/>
                  <a:t>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oMath>
                </a14:m>
                <a:r>
                  <a:rPr lang="en-US" dirty="0"/>
                  <a:t> (mod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oMath>
                </a14:m>
                <a:r>
                  <a:rPr lang="en-US" dirty="0"/>
                  <a:t>)</a:t>
                </a:r>
              </a:p>
              <a:p>
                <a:endParaRPr lang="en-US" dirty="0"/>
              </a:p>
              <a:p>
                <a:r>
                  <a:rPr lang="en-US" dirty="0"/>
                  <a:t>We can find the band space maps corresponding to this column of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oMath>
                </a14:m>
                <a:r>
                  <a:rPr lang="en-US" dirty="0"/>
                  <a:t> by taking the corresponding column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dirty="0"/>
                  <a:t> of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𝑢𝑏</m:t>
                        </m:r>
                      </m:sub>
                    </m:sSub>
                  </m:oMath>
                </a14:m>
                <a:endParaRPr lang="en-US" dirty="0"/>
              </a:p>
              <a:p>
                <a:pPr lvl="1"/>
                <a:r>
                  <a:rPr lang="en-US" dirty="0"/>
                  <a:t>Note these band space maps are completely known (no 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3315759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Recovery Step 7:</a:t>
            </a:r>
            <a:br>
              <a:rPr lang="en-US" dirty="0"/>
            </a:br>
            <a:r>
              <a:rPr lang="en-US" dirty="0"/>
              <a:t>Solving for the Band Kernel</a:t>
            </a:r>
            <a:br>
              <a:rPr lang="en-US" dirty="0"/>
            </a:br>
            <a:r>
              <a:rPr lang="en-US" sz="2700" dirty="0"/>
              <a:t>(For the Band Space we found in Step 6)</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can solve for the intersection of our two band kernels as follows:</a:t>
                </a:r>
              </a:p>
              <a:p>
                <a:pPr lvl="1"/>
                <a:r>
                  <a:rPr lang="en-US" dirty="0"/>
                  <a:t>The intersection is the set of vectors </a:t>
                </a:r>
                <a14:m>
                  <m:oMath xmlns:m="http://schemas.openxmlformats.org/officeDocument/2006/math">
                    <m:r>
                      <a:rPr lang="en-US" b="0" i="1" smtClean="0">
                        <a:latin typeface="Cambria Math" panose="02040503050406030204" pitchFamily="18" charset="0"/>
                      </a:rPr>
                      <m:t>𝑤</m:t>
                    </m:r>
                  </m:oMath>
                </a14:m>
                <a:r>
                  <a:rPr lang="en-US" dirty="0"/>
                  <a:t> such that:</a:t>
                </a:r>
              </a:p>
              <a:p>
                <a:pPr marL="457200" lvl="1"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𝑠</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e>
                      </m:d>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mod</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e>
                      </m:d>
                      <m:r>
                        <a:rPr lang="en-US" b="0" i="1" smtClean="0">
                          <a:latin typeface="Cambria Math" panose="02040503050406030204" pitchFamily="18" charset="0"/>
                        </a:rPr>
                        <m:t>=0</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𝑣</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0" smtClean="0">
                          <a:latin typeface="Cambria Math" panose="02040503050406030204" pitchFamily="18" charset="0"/>
                        </a:rPr>
                        <m:t>)=0</m:t>
                      </m:r>
                    </m:oMath>
                  </m:oMathPara>
                </a14:m>
                <a:endParaRPr lang="en-US" dirty="0"/>
              </a:p>
              <a:p>
                <a:r>
                  <a:rPr lang="en-US" dirty="0"/>
                  <a:t>Now we have (more than 1) equations in the second band space, and (more than 2) elements of the band kernel, so we can do what we did the last time:</a:t>
                </a:r>
              </a:p>
              <a:p>
                <a:pPr lvl="1"/>
                <a:r>
                  <a:rPr lang="en-US" dirty="0"/>
                  <a:t>Take the span of the union of the kernels of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a:t> and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a14:m>
                <a:r>
                  <a:rPr lang="en-US" dirty="0"/>
                  <a:t>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a14:m>
                <a:r>
                  <a:rPr lang="en-US" dirty="0"/>
                  <a:t> in the band kernel of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275"/>
                </a:stretch>
              </a:blipFill>
            </p:spPr>
            <p:txBody>
              <a:bodyPr/>
              <a:lstStyle/>
              <a:p>
                <a:r>
                  <a:rPr lang="en-US">
                    <a:noFill/>
                  </a:rPr>
                  <a:t> </a:t>
                </a:r>
              </a:p>
            </p:txBody>
          </p:sp>
        </mc:Fallback>
      </mc:AlternateContent>
    </p:spTree>
    <p:extLst>
      <p:ext uri="{BB962C8B-B14F-4D97-AF65-F5344CB8AC3E}">
        <p14:creationId xmlns:p14="http://schemas.microsoft.com/office/powerpoint/2010/main" val="1534902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Key Recovery Step 8:</a:t>
                </a:r>
                <a:br>
                  <a:rPr lang="en-US" dirty="0"/>
                </a:br>
                <a:r>
                  <a:rPr lang="en-US" dirty="0"/>
                  <a:t>Solving for the Rest of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t="-13364" b="-21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With high probability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dirty="0"/>
                  <a:t> is fixed by</a:t>
                </a:r>
              </a:p>
              <a:p>
                <a:pPr lvl="1"/>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dirty="0"/>
                  <a:t> (mod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oMath>
                </a14:m>
                <a:r>
                  <a:rPr lang="en-US" dirty="0"/>
                  <a:t>)</a:t>
                </a:r>
              </a:p>
              <a:p>
                <a:pPr lvl="1"/>
                <a:r>
                  <a:rPr lang="en-US" dirty="0"/>
                  <a:t>The condition that</a:t>
                </a:r>
                <a14:m>
                  <m:oMath xmlns:m="http://schemas.openxmlformats.org/officeDocument/2006/math">
                    <m:r>
                      <a:rPr lang="en-US" b="0" i="0"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𝑠</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=0</m:t>
                    </m:r>
                  </m:oMath>
                </a14:m>
                <a:r>
                  <a:rPr lang="en-US" dirty="0"/>
                  <a:t> for any </a:t>
                </a:r>
                <a14:m>
                  <m:oMath xmlns:m="http://schemas.openxmlformats.org/officeDocument/2006/math">
                    <m:r>
                      <a:rPr lang="en-US" b="0" i="1" smtClean="0">
                        <a:latin typeface="Cambria Math" panose="02040503050406030204" pitchFamily="18" charset="0"/>
                      </a:rPr>
                      <m:t>𝑥</m:t>
                    </m:r>
                  </m:oMath>
                </a14:m>
                <a:r>
                  <a:rPr lang="en-US" dirty="0"/>
                  <a:t> in the band kernel of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oMath>
                </a14:m>
                <a:endParaRPr lang="en-US" dirty="0"/>
              </a:p>
              <a:p>
                <a:endParaRPr lang="en-US" dirty="0"/>
              </a:p>
              <a:p>
                <a:r>
                  <a:rPr lang="en-US" dirty="0"/>
                  <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𝑠</m:t>
                                  </m:r>
                                </m:sub>
                              </m:sSub>
                            </m:e>
                          </m:mr>
                        </m:m>
                      </m:e>
                    </m:d>
                    <m:r>
                      <a:rPr lang="en-US" b="0" i="0"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𝑠</m:t>
                                  </m:r>
                                </m:sub>
                              </m:sSub>
                            </m:e>
                          </m:mr>
                        </m:m>
                      </m:e>
                    </m:d>
                  </m:oMath>
                </a14:m>
                <a:r>
                  <a:rPr lang="en-US" dirty="0"/>
                  <a:t> fixes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oMath>
                </a14:m>
                <a:r>
                  <a:rPr lang="en-US" dirty="0"/>
                  <a:t>)</a:t>
                </a:r>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𝑠</m:t>
                                  </m:r>
                                </m:sub>
                              </m:sSub>
                            </m:e>
                          </m:mr>
                        </m:m>
                      </m:e>
                    </m:d>
                    <m:r>
                      <a:rPr lang="en-US" b="0" i="0"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𝑠</m:t>
                                  </m:r>
                                </m:sub>
                              </m:sSub>
                            </m:e>
                          </m:mr>
                        </m:m>
                      </m:e>
                    </m:d>
                  </m:oMath>
                </a14:m>
                <a:r>
                  <a:rPr lang="en-US" dirty="0"/>
                  <a:t> fixes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r>
                          <a:rPr lang="en-US" i="1">
                            <a:latin typeface="Cambria Math" panose="02040503050406030204" pitchFamily="18" charset="0"/>
                          </a:rPr>
                          <m:t>𝑠</m:t>
                        </m:r>
                      </m:sub>
                    </m:sSub>
                  </m:oMath>
                </a14:m>
                <a:r>
                  <a:rPr lang="en-US" dirty="0"/>
                  <a:t>)</a:t>
                </a:r>
              </a:p>
              <a:p>
                <a:endParaRPr lang="en-US" dirty="0"/>
              </a:p>
              <a:p>
                <a:r>
                  <a:rPr lang="en-US" dirty="0"/>
                  <a:t>Together the two equations fix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entirely. (assuming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r>
                          <a:rPr lang="en-US" i="1">
                            <a:latin typeface="Cambria Math" panose="02040503050406030204" pitchFamily="18" charset="0"/>
                          </a:rPr>
                          <m:t>𝑠</m:t>
                        </m:r>
                      </m:sub>
                    </m:sSub>
                  </m:oMath>
                </a14:m>
                <a:r>
                  <a:rPr lang="en-US" dirty="0"/>
                  <a:t> are linearly independent – high probability and easy to check.)</a:t>
                </a:r>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6" t="-2801" r="-232"/>
                </a:stretch>
              </a:blipFill>
            </p:spPr>
            <p:txBody>
              <a:bodyPr/>
              <a:lstStyle/>
              <a:p>
                <a:r>
                  <a:rPr lang="en-US">
                    <a:noFill/>
                  </a:rPr>
                  <a:t> </a:t>
                </a:r>
              </a:p>
            </p:txBody>
          </p:sp>
        </mc:Fallback>
      </mc:AlternateContent>
    </p:spTree>
    <p:extLst>
      <p:ext uri="{BB962C8B-B14F-4D97-AF65-F5344CB8AC3E}">
        <p14:creationId xmlns:p14="http://schemas.microsoft.com/office/powerpoint/2010/main" val="1130810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Key Recovery Step 9:</a:t>
                </a:r>
                <a:br>
                  <a:rPr lang="en-US" dirty="0"/>
                </a:br>
                <a:r>
                  <a:rPr lang="en-US" dirty="0"/>
                  <a:t>Solving for the rest of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t="-13364" b="-21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Same equation as before without the (mod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oMath>
                </a14:m>
                <a:r>
                  <a:rPr lang="en-US" dirty="0"/>
                  <a:t>)</a:t>
                </a:r>
              </a:p>
              <a:p>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𝑢𝑏</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49448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cryptography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Public key is a system of </a:t>
                </a:r>
                <a14:m>
                  <m:oMath xmlns:m="http://schemas.openxmlformats.org/officeDocument/2006/math">
                    <m:r>
                      <a:rPr lang="en-US" b="0" i="1" smtClean="0">
                        <a:latin typeface="Cambria Math" panose="02040503050406030204" pitchFamily="18" charset="0"/>
                      </a:rPr>
                      <m:t>𝑚</m:t>
                    </m:r>
                  </m:oMath>
                </a14:m>
                <a:r>
                  <a:rPr lang="en-US" dirty="0"/>
                  <a:t> polynomial equations in </a:t>
                </a:r>
                <a14:m>
                  <m:oMath xmlns:m="http://schemas.openxmlformats.org/officeDocument/2006/math">
                    <m:r>
                      <a:rPr lang="en-US" b="0" i="1" smtClean="0">
                        <a:latin typeface="Cambria Math" panose="02040503050406030204" pitchFamily="18" charset="0"/>
                      </a:rPr>
                      <m:t>𝑛</m:t>
                    </m:r>
                  </m:oMath>
                </a14:m>
                <a:r>
                  <a:rPr lang="en-US" dirty="0"/>
                  <a:t> varibles over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𝑞</m:t>
                        </m:r>
                      </m:sub>
                    </m:sSub>
                  </m:oMath>
                </a14:m>
                <a:endParaRPr lang="en-US" dirty="0"/>
              </a:p>
              <a:p>
                <a:pPr marL="457200" lvl="1" indent="0">
                  <a:buNone/>
                </a:pPr>
                <a:r>
                  <a:rPr lang="en-US" dirty="0"/>
                  <a:t>E.g.</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0" smtClean="0">
                          <a:latin typeface="Cambria Math" panose="02040503050406030204" pitchFamily="18" charset="0"/>
                        </a:rPr>
                        <m:t>+1</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0"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a:p>
                <a:r>
                  <a:rPr lang="en-US" dirty="0"/>
                  <a:t>Plaintext is given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and </a:t>
                </a:r>
                <a:r>
                  <a:rPr lang="en-US" dirty="0" err="1"/>
                  <a:t>ciphertext</a:t>
                </a:r>
                <a:r>
                  <a:rPr lang="en-US" dirty="0"/>
                  <a:t> is given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a:t>
                </a:r>
              </a:p>
              <a:p>
                <a:r>
                  <a:rPr lang="en-US" dirty="0"/>
                  <a:t>Solving multivariate systems of equations is NP hard in general for polynomials of degree 2 or higher.</a:t>
                </a:r>
              </a:p>
              <a:p>
                <a:pPr lvl="1"/>
                <a:r>
                  <a:rPr lang="en-US" dirty="0"/>
                  <a:t>Most schemes use degree 2 polynomials; we will also be considering a degree 3 scheme.</a:t>
                </a:r>
              </a:p>
              <a:p>
                <a:r>
                  <a:rPr lang="en-US" dirty="0"/>
                  <a:t>Private key is some special structure that allows the private-key holder to solve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a:t>
                </a:r>
              </a:p>
              <a:p>
                <a:pPr lvl="1"/>
                <a:r>
                  <a:rPr lang="en-US" dirty="0"/>
                  <a:t>Most known schemes only produce secure signatures; we will be considering an encryption scheme.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221"/>
                </a:stretch>
              </a:blipFill>
            </p:spPr>
            <p:txBody>
              <a:bodyPr/>
              <a:lstStyle/>
              <a:p>
                <a:r>
                  <a:rPr lang="en-US">
                    <a:noFill/>
                  </a:rPr>
                  <a:t> </a:t>
                </a:r>
              </a:p>
            </p:txBody>
          </p:sp>
        </mc:Fallback>
      </mc:AlternateContent>
    </p:spTree>
    <p:extLst>
      <p:ext uri="{BB962C8B-B14F-4D97-AF65-F5344CB8AC3E}">
        <p14:creationId xmlns:p14="http://schemas.microsoft.com/office/powerpoint/2010/main" val="375899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Cryptography 2</a:t>
            </a:r>
            <a:br>
              <a:rPr lang="en-US" dirty="0"/>
            </a:br>
            <a:r>
              <a:rPr lang="en-US" dirty="0"/>
              <a:t>Butterfly Construction</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In most multivariate schemes (ABC included) the public key is constructed as:</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𝑝𝑢𝑏</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𝒯</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𝒰</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m:oMathPara>
                </a14:m>
                <a:endParaRPr lang="en-US" dirty="0"/>
              </a:p>
              <a:p>
                <a:pPr lvl="1"/>
                <a14:m>
                  <m:oMath xmlns:m="http://schemas.openxmlformats.org/officeDocument/2006/math">
                    <m:r>
                      <a:rPr lang="en-US" b="0" i="1" smtClean="0">
                        <a:latin typeface="Cambria Math" panose="02040503050406030204" pitchFamily="18" charset="0"/>
                        <a:ea typeface="Cambria Math" panose="02040503050406030204" pitchFamily="18" charset="0"/>
                      </a:rPr>
                      <m:t>𝑓</m:t>
                    </m:r>
                  </m:oMath>
                </a14:m>
                <a:r>
                  <a:rPr lang="en-US" dirty="0"/>
                  <a:t> is an easily invertible Quadratic/Cubic function</a:t>
                </a:r>
              </a:p>
              <a:p>
                <a:pPr lvl="2"/>
                <a14:m>
                  <m:oMath xmlns:m="http://schemas.openxmlformats.org/officeDocument/2006/math">
                    <m:r>
                      <a:rPr lang="en-US" i="1" dirty="0" smtClean="0">
                        <a:latin typeface="Cambria Math" panose="02040503050406030204" pitchFamily="18" charset="0"/>
                      </a:rPr>
                      <m:t>𝑓</m:t>
                    </m:r>
                  </m:oMath>
                </a14:m>
                <a:r>
                  <a:rPr lang="en-US" dirty="0"/>
                  <a:t> is often defined by identifying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𝑞</m:t>
                            </m:r>
                          </m:sub>
                        </m:sSub>
                        <m:r>
                          <a:rPr lang="en-US" b="0" i="1" smtClean="0">
                            <a:latin typeface="Cambria Math" panose="02040503050406030204" pitchFamily="18" charset="0"/>
                          </a:rPr>
                          <m:t>)</m:t>
                        </m:r>
                      </m:e>
                      <m:sup>
                        <m:r>
                          <a:rPr lang="en-US" b="0" i="1" smtClean="0">
                            <a:latin typeface="Cambria Math" panose="02040503050406030204" pitchFamily="18" charset="0"/>
                          </a:rPr>
                          <m:t>𝑛</m:t>
                        </m:r>
                      </m:sup>
                    </m:sSup>
                  </m:oMath>
                </a14:m>
                <a:r>
                  <a:rPr lang="en-US" dirty="0"/>
                  <a:t> with a larger algebraic structure (e.g. an extension field like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𝑛</m:t>
                            </m:r>
                          </m:sup>
                        </m:sSup>
                      </m:sub>
                    </m:sSub>
                  </m:oMath>
                </a14:m>
                <a:r>
                  <a:rPr lang="en-US" dirty="0"/>
                  <a:t>.)</a:t>
                </a:r>
              </a:p>
              <a:p>
                <a:pPr lvl="2"/>
                <a:r>
                  <a:rPr lang="en-US" dirty="0"/>
                  <a:t>The ABC scheme defines </a:t>
                </a:r>
                <a14:m>
                  <m:oMath xmlns:m="http://schemas.openxmlformats.org/officeDocument/2006/math">
                    <m:r>
                      <a:rPr lang="en-US" i="1" dirty="0">
                        <a:latin typeface="Cambria Math" panose="02040503050406030204" pitchFamily="18" charset="0"/>
                      </a:rPr>
                      <m:t>𝑓</m:t>
                    </m:r>
                  </m:oMath>
                </a14:m>
                <a:r>
                  <a:rPr lang="en-US" dirty="0"/>
                  <a:t> using a </a:t>
                </a:r>
                <a:r>
                  <a:rPr lang="en-US" i="1" dirty="0"/>
                  <a:t>matrix algebra </a:t>
                </a:r>
                <a:r>
                  <a:rPr lang="en-US" dirty="0"/>
                  <a:t>over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𝑞</m:t>
                        </m:r>
                      </m:sub>
                    </m:sSub>
                  </m:oMath>
                </a14:m>
                <a:r>
                  <a:rPr lang="en-US" dirty="0"/>
                  <a:t>.</a:t>
                </a:r>
              </a:p>
              <a:p>
                <a:pPr marL="914400" lvl="2" indent="0">
                  <a:buNone/>
                </a:pPr>
                <a:endParaRPr lang="en-US" dirty="0"/>
              </a:p>
              <a:p>
                <a:pPr lvl="1"/>
                <a14:m>
                  <m:oMath xmlns:m="http://schemas.openxmlformats.org/officeDocument/2006/math">
                    <m:r>
                      <a:rPr lang="en-US" b="0" i="1" smtClean="0">
                        <a:latin typeface="Cambria Math" panose="02040503050406030204" pitchFamily="18" charset="0"/>
                        <a:ea typeface="Cambria Math" panose="02040503050406030204" pitchFamily="18" charset="0"/>
                      </a:rPr>
                      <m:t>𝒯</m:t>
                    </m:r>
                  </m:oMath>
                </a14:m>
                <a:r>
                  <a:rPr lang="en-US" dirty="0"/>
                  <a:t> and </a:t>
                </a:r>
                <a14:m>
                  <m:oMath xmlns:m="http://schemas.openxmlformats.org/officeDocument/2006/math">
                    <m:r>
                      <a:rPr lang="en-US" b="0" i="1" smtClean="0">
                        <a:latin typeface="Cambria Math" panose="02040503050406030204" pitchFamily="18" charset="0"/>
                        <a:ea typeface="Cambria Math" panose="02040503050406030204" pitchFamily="18" charset="0"/>
                      </a:rPr>
                      <m:t>𝒰</m:t>
                    </m:r>
                  </m:oMath>
                </a14:m>
                <a:r>
                  <a:rPr lang="en-US" dirty="0"/>
                  <a:t> are affine maps</a:t>
                </a:r>
              </a:p>
              <a:p>
                <a:pPr lvl="2"/>
                <a:r>
                  <a:rPr lang="en-US" dirty="0"/>
                  <a:t>E.g.</a:t>
                </a:r>
              </a:p>
              <a:p>
                <a:pPr marL="914400" lvl="2"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+4</m:t>
                      </m:r>
                    </m:oMath>
                  </m:oMathPara>
                </a14:m>
                <a:endParaRPr lang="en-US" b="0" dirty="0"/>
              </a:p>
              <a:p>
                <a:pPr marL="914400" lvl="2"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3</m:t>
                          </m:r>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US" b="0" dirty="0"/>
              </a:p>
              <a:p>
                <a:pPr lvl="2"/>
                <a:r>
                  <a:rPr lang="en-US" b="0" dirty="0"/>
                  <a:t>Singular maps are sometimes used for signatures. </a:t>
                </a:r>
                <a:r>
                  <a:rPr lang="en-US" dirty="0"/>
                  <a:t>Here we use invertible maps.</a:t>
                </a:r>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r="-696" b="-1120"/>
                </a:stretch>
              </a:blipFill>
            </p:spPr>
            <p:txBody>
              <a:bodyPr/>
              <a:lstStyle/>
              <a:p>
                <a:r>
                  <a:rPr lang="en-US">
                    <a:noFill/>
                  </a:rPr>
                  <a:t> </a:t>
                </a:r>
              </a:p>
            </p:txBody>
          </p:sp>
        </mc:Fallback>
      </mc:AlternateContent>
    </p:spTree>
    <p:extLst>
      <p:ext uri="{BB962C8B-B14F-4D97-AF65-F5344CB8AC3E}">
        <p14:creationId xmlns:p14="http://schemas.microsoft.com/office/powerpoint/2010/main" val="421572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ABC Cryptosystem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82171" y="1825625"/>
                <a:ext cx="5225143" cy="4351338"/>
              </a:xfrm>
            </p:spPr>
            <p:txBody>
              <a:bodyPr>
                <a:normAutofit fontScale="85000" lnSpcReduction="20000"/>
              </a:bodyPr>
              <a:lstStyle/>
              <a:p>
                <a:r>
                  <a:rPr lang="en-US" dirty="0"/>
                  <a:t>Comes in quadratic and cubic variants</a:t>
                </a:r>
              </a:p>
              <a:p>
                <a:pPr lvl="1"/>
                <a:r>
                  <a:rPr lang="en-US" dirty="0"/>
                  <a:t>Quadratic (Tao, Diene, Tang, Ding 2013) </a:t>
                </a:r>
              </a:p>
              <a:p>
                <a:pPr lvl="1"/>
                <a:r>
                  <a:rPr lang="en-US" dirty="0"/>
                  <a:t>Cubic (Ding, Petzoldt, Wang 2014)</a:t>
                </a:r>
              </a:p>
              <a:p>
                <a:pPr lvl="1"/>
                <a:endParaRPr lang="en-US" dirty="0"/>
              </a:p>
              <a:p>
                <a:r>
                  <a:rPr lang="en-US" dirty="0"/>
                  <a:t>Parameters</a:t>
                </a:r>
              </a:p>
              <a:p>
                <a:pPr lvl="1"/>
                <a14:m>
                  <m:oMath xmlns:m="http://schemas.openxmlformats.org/officeDocument/2006/math">
                    <m:r>
                      <a:rPr lang="en-US" i="1" dirty="0" smtClean="0">
                        <a:latin typeface="Cambria Math" panose="02040503050406030204" pitchFamily="18" charset="0"/>
                      </a:rPr>
                      <m:t>𝑞</m:t>
                    </m:r>
                  </m:oMath>
                </a14:m>
                <a:r>
                  <a:rPr lang="en-US" dirty="0"/>
                  <a:t>: size of the finite field for the variables</a:t>
                </a:r>
              </a:p>
              <a:p>
                <a:pPr lvl="1"/>
                <a14:m>
                  <m:oMath xmlns:m="http://schemas.openxmlformats.org/officeDocument/2006/math">
                    <m:r>
                      <a:rPr lang="en-US" i="1" dirty="0" smtClean="0">
                        <a:latin typeface="Cambria Math" panose="02040503050406030204" pitchFamily="18" charset="0"/>
                      </a:rPr>
                      <m:t>𝑠</m:t>
                    </m:r>
                  </m:oMath>
                </a14:m>
                <a:r>
                  <a:rPr lang="en-US" dirty="0"/>
                  <a:t>: dimension of matrices used in the central map</a:t>
                </a:r>
              </a:p>
              <a:p>
                <a:pPr lvl="2"/>
                <a:r>
                  <a:rPr lang="en-US" dirty="0"/>
                  <a:t>The central map has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r>
                  <a:rPr lang="en-US" dirty="0"/>
                  <a:t> input variables and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r>
                  <a:rPr lang="en-US" dirty="0"/>
                  <a:t> output variables.</a:t>
                </a:r>
              </a:p>
              <a:p>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82171" y="1825625"/>
                <a:ext cx="5225143" cy="4351338"/>
              </a:xfrm>
              <a:blipFill>
                <a:blip r:embed="rId2"/>
                <a:stretch>
                  <a:fillRect l="-1634"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907314" y="1825625"/>
                <a:ext cx="5776686" cy="4351338"/>
              </a:xfrm>
            </p:spPr>
            <p:txBody>
              <a:bodyPr>
                <a:normAutofit fontScale="85000" lnSpcReduction="20000"/>
              </a:bodyPr>
              <a:lstStyle/>
              <a:p>
                <a:r>
                  <a:rPr lang="en-US" dirty="0"/>
                  <a:t>Previous attacks</a:t>
                </a:r>
              </a:p>
              <a:p>
                <a:pPr lvl="1"/>
                <a:r>
                  <a:rPr lang="en-US" dirty="0"/>
                  <a:t>Quadratic (Moody, Perlner, Smith-Tone 2014)</a:t>
                </a:r>
              </a:p>
              <a:p>
                <a:pPr lvl="2"/>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+4</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characteristic 2.</a:t>
                </a:r>
              </a:p>
              <a:p>
                <a:pPr lvl="2"/>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higher characteristic.</a:t>
                </a:r>
              </a:p>
              <a:p>
                <a:pPr lvl="1"/>
                <a:endParaRPr lang="en-US" dirty="0"/>
              </a:p>
              <a:p>
                <a:pPr lvl="1"/>
                <a:r>
                  <a:rPr lang="en-US" dirty="0"/>
                  <a:t>Cubic (Moody, Perlner, Smith-Tone 2016)</a:t>
                </a:r>
              </a:p>
              <a:p>
                <a:pPr lvl="2"/>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2</m:t>
                        </m:r>
                        <m:r>
                          <a:rPr lang="en-US" i="1">
                            <a:latin typeface="Cambria Math" panose="02040503050406030204" pitchFamily="18" charset="0"/>
                          </a:rPr>
                          <m:t>𝑠</m:t>
                        </m:r>
                        <m:r>
                          <a:rPr lang="en-US" i="1">
                            <a:latin typeface="Cambria Math" panose="02040503050406030204" pitchFamily="18" charset="0"/>
                          </a:rPr>
                          <m:t>+6</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characteristic 2.</a:t>
                </a:r>
              </a:p>
              <a:p>
                <a:pPr lvl="2"/>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+3</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characteristic 3.</a:t>
                </a:r>
              </a:p>
              <a:p>
                <a:pPr lvl="2"/>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higher characteristic.</a:t>
                </a:r>
              </a:p>
              <a:p>
                <a:pPr marL="457200" lvl="1" indent="0">
                  <a:buNone/>
                </a:pPr>
                <a:endParaRPr lang="en-US" dirty="0"/>
              </a:p>
              <a:p>
                <a:pPr marL="457200" lvl="1" indent="0">
                  <a:buNone/>
                </a:pPr>
                <a:r>
                  <a:rPr lang="en-US" dirty="0"/>
                  <a:t>(</a:t>
                </a:r>
                <a14:m>
                  <m:oMath xmlns:m="http://schemas.openxmlformats.org/officeDocument/2006/math">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2.373</m:t>
                    </m:r>
                  </m:oMath>
                </a14:m>
                <a:r>
                  <a:rPr lang="en-US" dirty="0"/>
                  <a:t> is the linear algebra constant.)</a:t>
                </a:r>
              </a:p>
              <a:p>
                <a:pPr marL="457200" lvl="1" indent="0">
                  <a:buNone/>
                </a:pPr>
                <a:endParaRPr lang="en-US" dirty="0"/>
              </a:p>
              <a:p>
                <a:r>
                  <a:rPr lang="en-US" dirty="0"/>
                  <a:t>We improve this to</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b="0" i="1" smtClean="0">
                            <a:latin typeface="Cambria Math" panose="02040503050406030204" pitchFamily="18" charset="0"/>
                          </a:rPr>
                          <m:t>6</m:t>
                        </m:r>
                      </m:sup>
                    </m:sSup>
                  </m:oMath>
                </a14:m>
                <a:r>
                  <a:rPr lang="en-US" dirty="0"/>
                  <a:t> for Cubic, Characteristic 2</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𝑠</m:t>
                        </m:r>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𝜔</m:t>
                        </m:r>
                      </m:sup>
                    </m:sSup>
                  </m:oMath>
                </a14:m>
                <a:r>
                  <a:rPr lang="en-US" dirty="0"/>
                  <a:t> for everything else</a:t>
                </a:r>
              </a:p>
              <a:p>
                <a:pPr lvl="1"/>
                <a:endParaRPr lang="en-US" dirty="0"/>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907314" y="1825625"/>
                <a:ext cx="5776686" cy="4351338"/>
              </a:xfrm>
              <a:blipFill>
                <a:blip r:embed="rId3"/>
                <a:stretch>
                  <a:fillRect l="-1371" t="-3221"/>
                </a:stretch>
              </a:blipFill>
            </p:spPr>
            <p:txBody>
              <a:bodyPr/>
              <a:lstStyle/>
              <a:p>
                <a:r>
                  <a:rPr lang="en-US">
                    <a:noFill/>
                  </a:rPr>
                  <a:t> </a:t>
                </a:r>
              </a:p>
            </p:txBody>
          </p:sp>
        </mc:Fallback>
      </mc:AlternateContent>
    </p:spTree>
    <p:extLst>
      <p:ext uri="{BB962C8B-B14F-4D97-AF65-F5344CB8AC3E}">
        <p14:creationId xmlns:p14="http://schemas.microsoft.com/office/powerpoint/2010/main" val="309080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ABC: The Core Map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sz="2600" dirty="0"/>
                  <a:t>Central map is </a:t>
                </a:r>
                <a14:m>
                  <m:oMath xmlns:m="http://schemas.openxmlformats.org/officeDocument/2006/math">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𝑠</m:t>
                        </m:r>
                      </m:e>
                      <m:sup>
                        <m:r>
                          <a:rPr lang="en-US" sz="2600" b="0" i="1" smtClean="0">
                            <a:latin typeface="Cambria Math" panose="02040503050406030204" pitchFamily="18" charset="0"/>
                          </a:rPr>
                          <m:t>2</m:t>
                        </m:r>
                      </m:sup>
                    </m:sSup>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2</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𝑠</m:t>
                        </m:r>
                      </m:e>
                      <m:sup>
                        <m:r>
                          <a:rPr lang="en-US" sz="2600" b="0" i="1" smtClean="0">
                            <a:latin typeface="Cambria Math" panose="02040503050406030204" pitchFamily="18" charset="0"/>
                            <a:ea typeface="Cambria Math" panose="02040503050406030204" pitchFamily="18" charset="0"/>
                          </a:rPr>
                          <m:t>2</m:t>
                        </m:r>
                      </m:sup>
                    </m:sSup>
                  </m:oMath>
                </a14:m>
                <a:r>
                  <a:rPr lang="en-US" sz="2600" dirty="0"/>
                  <a:t> function where the equations are grouped as the elements of two matrices </a:t>
                </a:r>
                <a14:m>
                  <m:oMath xmlns:m="http://schemas.openxmlformats.org/officeDocument/2006/math">
                    <m:r>
                      <a:rPr lang="en-US" sz="2600" b="0" i="1" smtClean="0">
                        <a:latin typeface="Cambria Math" panose="02040503050406030204" pitchFamily="18" charset="0"/>
                      </a:rPr>
                      <m:t>𝑓</m:t>
                    </m:r>
                    <m:d>
                      <m:dPr>
                        <m:ctrlPr>
                          <a:rPr lang="en-US" sz="2600" b="0" i="1" smtClean="0">
                            <a:latin typeface="Cambria Math" panose="02040503050406030204" pitchFamily="18" charset="0"/>
                          </a:rPr>
                        </m:ctrlPr>
                      </m:dPr>
                      <m:e>
                        <m:acc>
                          <m:accPr>
                            <m:chr m:val="⃗"/>
                            <m:ctrlPr>
                              <a:rPr lang="en-US" sz="2600" b="0" i="1" smtClean="0">
                                <a:latin typeface="Cambria Math" panose="02040503050406030204" pitchFamily="18" charset="0"/>
                              </a:rPr>
                            </m:ctrlPr>
                          </m:accPr>
                          <m:e>
                            <m:r>
                              <a:rPr lang="en-US" sz="2600" b="0" i="1" smtClean="0">
                                <a:latin typeface="Cambria Math" panose="02040503050406030204" pitchFamily="18" charset="0"/>
                              </a:rPr>
                              <m:t>𝑥</m:t>
                            </m:r>
                          </m:e>
                        </m:acc>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𝐸</m:t>
                            </m:r>
                          </m:e>
                          <m:sub>
                            <m:r>
                              <a:rPr lang="en-US" sz="2600" b="0" i="1" smtClean="0">
                                <a:latin typeface="Cambria Math" panose="02040503050406030204" pitchFamily="18" charset="0"/>
                              </a:rPr>
                              <m:t>1</m:t>
                            </m:r>
                          </m:sub>
                        </m:sSub>
                        <m:d>
                          <m:dPr>
                            <m:ctrlPr>
                              <a:rPr lang="en-US" sz="2600" b="0" i="1" smtClean="0">
                                <a:latin typeface="Cambria Math" panose="02040503050406030204" pitchFamily="18" charset="0"/>
                              </a:rPr>
                            </m:ctrlPr>
                          </m:dPr>
                          <m:e>
                            <m:acc>
                              <m:accPr>
                                <m:chr m:val="⃗"/>
                                <m:ctrlPr>
                                  <a:rPr lang="en-US" sz="2600" b="0" i="1" smtClean="0">
                                    <a:latin typeface="Cambria Math" panose="02040503050406030204" pitchFamily="18" charset="0"/>
                                  </a:rPr>
                                </m:ctrlPr>
                              </m:accPr>
                              <m:e>
                                <m:r>
                                  <a:rPr lang="en-US" sz="2600" b="0" i="1" smtClean="0">
                                    <a:latin typeface="Cambria Math" panose="02040503050406030204" pitchFamily="18" charset="0"/>
                                  </a:rPr>
                                  <m:t>𝑥</m:t>
                                </m:r>
                              </m:e>
                            </m:acc>
                          </m:e>
                        </m:d>
                        <m:r>
                          <a:rPr lang="en-US" sz="2600" b="0" i="1" smtClean="0">
                            <a:latin typeface="Cambria Math" panose="02040503050406030204" pitchFamily="18" charset="0"/>
                          </a:rPr>
                          <m:t>, </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𝐸</m:t>
                            </m:r>
                          </m:e>
                          <m:sub>
                            <m:r>
                              <a:rPr lang="en-US" sz="2600" b="0" i="1" smtClean="0">
                                <a:latin typeface="Cambria Math" panose="02040503050406030204" pitchFamily="18" charset="0"/>
                              </a:rPr>
                              <m:t>2</m:t>
                            </m:r>
                          </m:sub>
                        </m:sSub>
                        <m:d>
                          <m:dPr>
                            <m:ctrlPr>
                              <a:rPr lang="en-US" sz="2600" b="0" i="1" smtClean="0">
                                <a:latin typeface="Cambria Math" panose="02040503050406030204" pitchFamily="18" charset="0"/>
                              </a:rPr>
                            </m:ctrlPr>
                          </m:dPr>
                          <m:e>
                            <m:acc>
                              <m:accPr>
                                <m:chr m:val="⃗"/>
                                <m:ctrlPr>
                                  <a:rPr lang="en-US" sz="2600" b="0" i="1" smtClean="0">
                                    <a:latin typeface="Cambria Math" panose="02040503050406030204" pitchFamily="18" charset="0"/>
                                  </a:rPr>
                                </m:ctrlPr>
                              </m:accPr>
                              <m:e>
                                <m:r>
                                  <a:rPr lang="en-US" sz="2600" b="0" i="1" smtClean="0">
                                    <a:latin typeface="Cambria Math" panose="02040503050406030204" pitchFamily="18" charset="0"/>
                                  </a:rPr>
                                  <m:t>𝑥</m:t>
                                </m:r>
                              </m:e>
                            </m:acc>
                          </m:e>
                        </m:d>
                      </m:e>
                    </m:d>
                  </m:oMath>
                </a14:m>
                <a:endParaRPr lang="en-US" sz="2600" b="0" dirty="0"/>
              </a:p>
              <a:p>
                <a:pPr marL="457200" lvl="1" indent="0">
                  <a:buNone/>
                </a:pPr>
                <a14:m>
                  <m:oMathPara xmlns:m="http://schemas.openxmlformats.org/officeDocument/2006/math">
                    <m:oMathParaPr>
                      <m:jc m:val="centerGroup"/>
                    </m:oMathParaPr>
                    <m:oMath xmlns:m="http://schemas.openxmlformats.org/officeDocument/2006/math">
                      <m:sSub>
                        <m:sSubPr>
                          <m:ctrlPr>
                            <a:rPr lang="en-US" sz="3100" i="1" smtClean="0">
                              <a:latin typeface="Cambria Math" panose="02040503050406030204" pitchFamily="18" charset="0"/>
                            </a:rPr>
                          </m:ctrlPr>
                        </m:sSubPr>
                        <m:e>
                          <m:r>
                            <a:rPr lang="en-US" sz="3100" b="0" i="1" smtClean="0">
                              <a:latin typeface="Cambria Math" panose="02040503050406030204" pitchFamily="18" charset="0"/>
                            </a:rPr>
                            <m:t>𝐸</m:t>
                          </m:r>
                        </m:e>
                        <m:sub>
                          <m:r>
                            <a:rPr lang="en-US" sz="3100" b="0" i="1" smtClean="0">
                              <a:latin typeface="Cambria Math" panose="02040503050406030204" pitchFamily="18" charset="0"/>
                            </a:rPr>
                            <m:t>1</m:t>
                          </m:r>
                        </m:sub>
                      </m:sSub>
                      <m:r>
                        <a:rPr lang="en-US" sz="3100" b="0" i="1" smtClean="0">
                          <a:latin typeface="Cambria Math" panose="02040503050406030204" pitchFamily="18" charset="0"/>
                        </a:rPr>
                        <m:t>=</m:t>
                      </m:r>
                      <m:r>
                        <a:rPr lang="en-US" sz="3100" b="0" i="1" smtClean="0">
                          <a:latin typeface="Cambria Math" panose="02040503050406030204" pitchFamily="18" charset="0"/>
                        </a:rPr>
                        <m:t>𝐴𝐵</m:t>
                      </m:r>
                      <m:r>
                        <a:rPr lang="en-US" sz="3100" b="0" i="1" smtClean="0">
                          <a:latin typeface="Cambria Math" panose="02040503050406030204" pitchFamily="18" charset="0"/>
                        </a:rPr>
                        <m:t>; </m:t>
                      </m:r>
                      <m:sSub>
                        <m:sSubPr>
                          <m:ctrlPr>
                            <a:rPr lang="en-US" sz="3100" b="0" i="1" smtClean="0">
                              <a:latin typeface="Cambria Math" panose="02040503050406030204" pitchFamily="18" charset="0"/>
                            </a:rPr>
                          </m:ctrlPr>
                        </m:sSubPr>
                        <m:e>
                          <m:r>
                            <a:rPr lang="en-US" sz="3100" b="0" i="1" smtClean="0">
                              <a:latin typeface="Cambria Math" panose="02040503050406030204" pitchFamily="18" charset="0"/>
                            </a:rPr>
                            <m:t>𝐸</m:t>
                          </m:r>
                        </m:e>
                        <m:sub>
                          <m:r>
                            <a:rPr lang="en-US" sz="3100" b="0" i="1" smtClean="0">
                              <a:latin typeface="Cambria Math" panose="02040503050406030204" pitchFamily="18" charset="0"/>
                            </a:rPr>
                            <m:t>2</m:t>
                          </m:r>
                        </m:sub>
                      </m:sSub>
                      <m:r>
                        <a:rPr lang="en-US" sz="3100" b="0" i="1" smtClean="0">
                          <a:latin typeface="Cambria Math" panose="02040503050406030204" pitchFamily="18" charset="0"/>
                        </a:rPr>
                        <m:t>=</m:t>
                      </m:r>
                      <m:r>
                        <a:rPr lang="en-US" sz="3100" b="0" i="1" smtClean="0">
                          <a:latin typeface="Cambria Math" panose="02040503050406030204" pitchFamily="18" charset="0"/>
                        </a:rPr>
                        <m:t>𝐴𝐶</m:t>
                      </m:r>
                    </m:oMath>
                  </m:oMathPara>
                </a14:m>
                <a:endParaRPr lang="en-US" sz="3100" b="0" dirty="0"/>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𝑖</m:t>
                        </m:r>
                      </m:sub>
                    </m:sSub>
                  </m:oMath>
                </a14:m>
                <a:r>
                  <a:rPr lang="en-US" dirty="0"/>
                  <a:t> are linear functions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a:t>
                </a:r>
              </a:p>
              <a:p>
                <a:pPr lvl="1"/>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𝑖</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𝑖</m:t>
                        </m:r>
                      </m:sub>
                    </m:sSub>
                  </m:oMath>
                </a14:m>
                <a:r>
                  <a:rPr lang="en-US" dirty="0">
                    <a:solidFill>
                      <a:srgbClr val="FF0000"/>
                    </a:solidFill>
                  </a:rPr>
                  <a:t>.</a:t>
                </a:r>
              </a:p>
              <a:p>
                <a:pPr lvl="1"/>
                <a:endParaRPr lang="en-US" dirty="0"/>
              </a:p>
              <a:p>
                <a:endParaRPr lang="en-US" dirty="0"/>
              </a:p>
              <a:p>
                <a:endParaRPr lang="en-US" dirty="0"/>
              </a:p>
              <a:p>
                <a:r>
                  <a:rPr lang="en-US" dirty="0"/>
                  <a:t>Decryption proceeds by solving:</a:t>
                </a:r>
              </a:p>
              <a:p>
                <a:pPr marL="0" indent="0">
                  <a:buNone/>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e>
                      <m:sup>
                        <m:r>
                          <a:rPr lang="en-US" b="0" i="1" smtClean="0">
                            <a:latin typeface="Cambria Math" panose="02040503050406030204" pitchFamily="18" charset="0"/>
                          </a:rPr>
                          <m:t>−1</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oMath>
                </a14:m>
                <a:r>
                  <a:rPr lang="en-US" dirty="0"/>
                  <a:t> </a:t>
                </a:r>
              </a:p>
              <a:p>
                <a:pPr marL="0" indent="0">
                  <a:buNone/>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e>
                      <m:sup>
                        <m:r>
                          <a:rPr lang="en-US" b="0" i="1" smtClean="0">
                            <a:latin typeface="Cambria Math" panose="02040503050406030204" pitchFamily="18" charset="0"/>
                          </a:rPr>
                          <m:t>−1</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oMath>
                </a14:m>
                <a:r>
                  <a:rPr lang="en-US" dirty="0"/>
                  <a:t>  </a:t>
                </a:r>
              </a:p>
              <a:p>
                <a:pPr marL="0" indent="0">
                  <a:buNone/>
                </a:pPr>
                <a:endParaRPr lang="en-US" dirty="0"/>
              </a:p>
              <a:p>
                <a:pPr marL="0" indent="0">
                  <a:buNone/>
                </a:pPr>
                <a:r>
                  <a:rPr lang="en-US" dirty="0"/>
                  <a:t>for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e>
                      <m:sup>
                        <m:r>
                          <a:rPr lang="en-US" b="0" i="1" smtClean="0">
                            <a:latin typeface="Cambria Math" panose="02040503050406030204" pitchFamily="18" charset="0"/>
                          </a:rPr>
                          <m:t>−1</m:t>
                        </m:r>
                      </m:sup>
                    </m:sSup>
                  </m:oMath>
                </a14:m>
                <a:r>
                  <a:rPr lang="en-US" dirty="0"/>
                  <a:t> and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(Linear)</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54" t="-252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5248010" y="3068367"/>
            <a:ext cx="6357669" cy="3243533"/>
          </a:xfrm>
          <a:prstGeom prst="rect">
            <a:avLst/>
          </a:prstGeom>
        </p:spPr>
      </p:pic>
    </p:spTree>
    <p:extLst>
      <p:ext uri="{BB962C8B-B14F-4D97-AF65-F5344CB8AC3E}">
        <p14:creationId xmlns:p14="http://schemas.microsoft.com/office/powerpoint/2010/main" val="136691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Cubic ABC: The Core Map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sz="2600" dirty="0"/>
                  <a:t>Central map is </a:t>
                </a:r>
                <a14:m>
                  <m:oMath xmlns:m="http://schemas.openxmlformats.org/officeDocument/2006/math">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𝑠</m:t>
                        </m:r>
                      </m:e>
                      <m:sup>
                        <m:r>
                          <a:rPr lang="en-US" sz="2600" b="0" i="1" smtClean="0">
                            <a:latin typeface="Cambria Math" panose="02040503050406030204" pitchFamily="18" charset="0"/>
                          </a:rPr>
                          <m:t>2</m:t>
                        </m:r>
                      </m:sup>
                    </m:sSup>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2</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𝑠</m:t>
                        </m:r>
                      </m:e>
                      <m:sup>
                        <m:r>
                          <a:rPr lang="en-US" sz="2600" b="0" i="1" smtClean="0">
                            <a:latin typeface="Cambria Math" panose="02040503050406030204" pitchFamily="18" charset="0"/>
                            <a:ea typeface="Cambria Math" panose="02040503050406030204" pitchFamily="18" charset="0"/>
                          </a:rPr>
                          <m:t>2</m:t>
                        </m:r>
                      </m:sup>
                    </m:sSup>
                  </m:oMath>
                </a14:m>
                <a:r>
                  <a:rPr lang="en-US" sz="2600" dirty="0"/>
                  <a:t> function where the equations are grouped as the elements of two matrices </a:t>
                </a:r>
                <a14:m>
                  <m:oMath xmlns:m="http://schemas.openxmlformats.org/officeDocument/2006/math">
                    <m:r>
                      <a:rPr lang="en-US" sz="2600" b="0" i="1" smtClean="0">
                        <a:latin typeface="Cambria Math" panose="02040503050406030204" pitchFamily="18" charset="0"/>
                      </a:rPr>
                      <m:t>𝑓</m:t>
                    </m:r>
                    <m:d>
                      <m:dPr>
                        <m:ctrlPr>
                          <a:rPr lang="en-US" sz="2600" b="0" i="1" smtClean="0">
                            <a:latin typeface="Cambria Math" panose="02040503050406030204" pitchFamily="18" charset="0"/>
                          </a:rPr>
                        </m:ctrlPr>
                      </m:dPr>
                      <m:e>
                        <m:acc>
                          <m:accPr>
                            <m:chr m:val="⃗"/>
                            <m:ctrlPr>
                              <a:rPr lang="en-US" sz="2600" b="0" i="1" smtClean="0">
                                <a:latin typeface="Cambria Math" panose="02040503050406030204" pitchFamily="18" charset="0"/>
                              </a:rPr>
                            </m:ctrlPr>
                          </m:accPr>
                          <m:e>
                            <m:r>
                              <a:rPr lang="en-US" sz="2600" b="0" i="1" smtClean="0">
                                <a:latin typeface="Cambria Math" panose="02040503050406030204" pitchFamily="18" charset="0"/>
                              </a:rPr>
                              <m:t>𝑥</m:t>
                            </m:r>
                          </m:e>
                        </m:acc>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𝐸</m:t>
                            </m:r>
                          </m:e>
                          <m:sub>
                            <m:r>
                              <a:rPr lang="en-US" sz="2600" b="0" i="1" smtClean="0">
                                <a:latin typeface="Cambria Math" panose="02040503050406030204" pitchFamily="18" charset="0"/>
                              </a:rPr>
                              <m:t>1</m:t>
                            </m:r>
                          </m:sub>
                        </m:sSub>
                        <m:d>
                          <m:dPr>
                            <m:ctrlPr>
                              <a:rPr lang="en-US" sz="2600" b="0" i="1" smtClean="0">
                                <a:latin typeface="Cambria Math" panose="02040503050406030204" pitchFamily="18" charset="0"/>
                              </a:rPr>
                            </m:ctrlPr>
                          </m:dPr>
                          <m:e>
                            <m:acc>
                              <m:accPr>
                                <m:chr m:val="⃗"/>
                                <m:ctrlPr>
                                  <a:rPr lang="en-US" sz="2600" b="0" i="1" smtClean="0">
                                    <a:latin typeface="Cambria Math" panose="02040503050406030204" pitchFamily="18" charset="0"/>
                                  </a:rPr>
                                </m:ctrlPr>
                              </m:accPr>
                              <m:e>
                                <m:r>
                                  <a:rPr lang="en-US" sz="2600" b="0" i="1" smtClean="0">
                                    <a:latin typeface="Cambria Math" panose="02040503050406030204" pitchFamily="18" charset="0"/>
                                  </a:rPr>
                                  <m:t>𝑥</m:t>
                                </m:r>
                              </m:e>
                            </m:acc>
                          </m:e>
                        </m:d>
                        <m:r>
                          <a:rPr lang="en-US" sz="2600" b="0" i="1" smtClean="0">
                            <a:latin typeface="Cambria Math" panose="02040503050406030204" pitchFamily="18" charset="0"/>
                          </a:rPr>
                          <m:t>, </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𝐸</m:t>
                            </m:r>
                          </m:e>
                          <m:sub>
                            <m:r>
                              <a:rPr lang="en-US" sz="2600" b="0" i="1" smtClean="0">
                                <a:latin typeface="Cambria Math" panose="02040503050406030204" pitchFamily="18" charset="0"/>
                              </a:rPr>
                              <m:t>2</m:t>
                            </m:r>
                          </m:sub>
                        </m:sSub>
                        <m:d>
                          <m:dPr>
                            <m:ctrlPr>
                              <a:rPr lang="en-US" sz="2600" b="0" i="1" smtClean="0">
                                <a:latin typeface="Cambria Math" panose="02040503050406030204" pitchFamily="18" charset="0"/>
                              </a:rPr>
                            </m:ctrlPr>
                          </m:dPr>
                          <m:e>
                            <m:acc>
                              <m:accPr>
                                <m:chr m:val="⃗"/>
                                <m:ctrlPr>
                                  <a:rPr lang="en-US" sz="2600" b="0" i="1" smtClean="0">
                                    <a:latin typeface="Cambria Math" panose="02040503050406030204" pitchFamily="18" charset="0"/>
                                  </a:rPr>
                                </m:ctrlPr>
                              </m:accPr>
                              <m:e>
                                <m:r>
                                  <a:rPr lang="en-US" sz="2600" b="0" i="1" smtClean="0">
                                    <a:latin typeface="Cambria Math" panose="02040503050406030204" pitchFamily="18" charset="0"/>
                                  </a:rPr>
                                  <m:t>𝑥</m:t>
                                </m:r>
                              </m:e>
                            </m:acc>
                          </m:e>
                        </m:d>
                      </m:e>
                    </m:d>
                  </m:oMath>
                </a14:m>
                <a:endParaRPr lang="en-US" sz="2600" b="0" dirty="0"/>
              </a:p>
              <a:p>
                <a:pPr marL="457200" lvl="1" indent="0">
                  <a:buNone/>
                </a:pPr>
                <a14:m>
                  <m:oMathPara xmlns:m="http://schemas.openxmlformats.org/officeDocument/2006/math">
                    <m:oMathParaPr>
                      <m:jc m:val="centerGroup"/>
                    </m:oMathParaPr>
                    <m:oMath xmlns:m="http://schemas.openxmlformats.org/officeDocument/2006/math">
                      <m:sSub>
                        <m:sSubPr>
                          <m:ctrlPr>
                            <a:rPr lang="en-US" sz="3100" i="1" smtClean="0">
                              <a:latin typeface="Cambria Math" panose="02040503050406030204" pitchFamily="18" charset="0"/>
                            </a:rPr>
                          </m:ctrlPr>
                        </m:sSubPr>
                        <m:e>
                          <m:r>
                            <a:rPr lang="en-US" sz="3100" b="0" i="1" smtClean="0">
                              <a:latin typeface="Cambria Math" panose="02040503050406030204" pitchFamily="18" charset="0"/>
                            </a:rPr>
                            <m:t>𝐸</m:t>
                          </m:r>
                        </m:e>
                        <m:sub>
                          <m:r>
                            <a:rPr lang="en-US" sz="3100" b="0" i="1" smtClean="0">
                              <a:latin typeface="Cambria Math" panose="02040503050406030204" pitchFamily="18" charset="0"/>
                            </a:rPr>
                            <m:t>1</m:t>
                          </m:r>
                        </m:sub>
                      </m:sSub>
                      <m:r>
                        <a:rPr lang="en-US" sz="3100" b="0" i="1" smtClean="0">
                          <a:latin typeface="Cambria Math" panose="02040503050406030204" pitchFamily="18" charset="0"/>
                        </a:rPr>
                        <m:t>=</m:t>
                      </m:r>
                      <m:r>
                        <a:rPr lang="en-US" sz="3100" b="0" i="1" smtClean="0">
                          <a:latin typeface="Cambria Math" panose="02040503050406030204" pitchFamily="18" charset="0"/>
                        </a:rPr>
                        <m:t>𝐴𝐵</m:t>
                      </m:r>
                      <m:r>
                        <a:rPr lang="en-US" sz="3100" b="0" i="1" smtClean="0">
                          <a:latin typeface="Cambria Math" panose="02040503050406030204" pitchFamily="18" charset="0"/>
                        </a:rPr>
                        <m:t>; </m:t>
                      </m:r>
                      <m:sSub>
                        <m:sSubPr>
                          <m:ctrlPr>
                            <a:rPr lang="en-US" sz="3100" b="0" i="1" smtClean="0">
                              <a:latin typeface="Cambria Math" panose="02040503050406030204" pitchFamily="18" charset="0"/>
                            </a:rPr>
                          </m:ctrlPr>
                        </m:sSubPr>
                        <m:e>
                          <m:r>
                            <a:rPr lang="en-US" sz="3100" b="0" i="1" smtClean="0">
                              <a:latin typeface="Cambria Math" panose="02040503050406030204" pitchFamily="18" charset="0"/>
                            </a:rPr>
                            <m:t>𝐸</m:t>
                          </m:r>
                        </m:e>
                        <m:sub>
                          <m:r>
                            <a:rPr lang="en-US" sz="3100" b="0" i="1" smtClean="0">
                              <a:latin typeface="Cambria Math" panose="02040503050406030204" pitchFamily="18" charset="0"/>
                            </a:rPr>
                            <m:t>2</m:t>
                          </m:r>
                        </m:sub>
                      </m:sSub>
                      <m:r>
                        <a:rPr lang="en-US" sz="3100" b="0" i="1" smtClean="0">
                          <a:latin typeface="Cambria Math" panose="02040503050406030204" pitchFamily="18" charset="0"/>
                        </a:rPr>
                        <m:t>=</m:t>
                      </m:r>
                      <m:r>
                        <a:rPr lang="en-US" sz="3100" b="0" i="1" smtClean="0">
                          <a:latin typeface="Cambria Math" panose="02040503050406030204" pitchFamily="18" charset="0"/>
                        </a:rPr>
                        <m:t>𝐴𝐶</m:t>
                      </m:r>
                    </m:oMath>
                  </m:oMathPara>
                </a14:m>
                <a:endParaRPr lang="en-US" sz="3100" b="0" dirty="0"/>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𝑖</m:t>
                        </m:r>
                      </m:sub>
                    </m:sSub>
                  </m:oMath>
                </a14:m>
                <a:r>
                  <a:rPr lang="en-US" dirty="0"/>
                  <a:t> are linear functions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a:t>
                </a:r>
              </a:p>
              <a:p>
                <a:pPr lvl="1"/>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𝑖</m:t>
                        </m:r>
                      </m:sub>
                    </m:sSub>
                  </m:oMath>
                </a14:m>
                <a:r>
                  <a:rPr lang="en-US" dirty="0">
                    <a:solidFill>
                      <a:srgbClr val="FF0000"/>
                    </a:solidFill>
                  </a:rPr>
                  <a:t> are quadratic functions of </a:t>
                </a:r>
                <a14:m>
                  <m:oMath xmlns:m="http://schemas.openxmlformats.org/officeDocument/2006/math">
                    <m:acc>
                      <m:accPr>
                        <m:chr m:val="⃗"/>
                        <m:ctrlPr>
                          <a:rPr lang="en-US" b="0"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𝑥</m:t>
                        </m:r>
                      </m:e>
                    </m:acc>
                  </m:oMath>
                </a14:m>
                <a:r>
                  <a:rPr lang="en-US" dirty="0">
                    <a:solidFill>
                      <a:srgbClr val="FF0000"/>
                    </a:solidFill>
                  </a:rPr>
                  <a:t>.</a:t>
                </a:r>
              </a:p>
              <a:p>
                <a:pPr lvl="1"/>
                <a:endParaRPr lang="en-US" dirty="0">
                  <a:solidFill>
                    <a:srgbClr val="FF0000"/>
                  </a:solidFill>
                </a:endParaRPr>
              </a:p>
              <a:p>
                <a:endParaRPr lang="en-US" dirty="0"/>
              </a:p>
              <a:p>
                <a:endParaRPr lang="en-US" dirty="0"/>
              </a:p>
              <a:p>
                <a:r>
                  <a:rPr lang="en-US" dirty="0"/>
                  <a:t>Decryption proceeds by solving:</a:t>
                </a:r>
              </a:p>
              <a:p>
                <a:pPr marL="0" indent="0">
                  <a:buNone/>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e>
                      <m:sup>
                        <m:r>
                          <a:rPr lang="en-US" b="0" i="1" smtClean="0">
                            <a:latin typeface="Cambria Math" panose="02040503050406030204" pitchFamily="18" charset="0"/>
                          </a:rPr>
                          <m:t>−1</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oMath>
                </a14:m>
                <a:r>
                  <a:rPr lang="en-US" dirty="0"/>
                  <a:t> </a:t>
                </a:r>
              </a:p>
              <a:p>
                <a:pPr marL="0" indent="0">
                  <a:buNone/>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e>
                      <m:sup>
                        <m:r>
                          <a:rPr lang="en-US" b="0" i="1" smtClean="0">
                            <a:latin typeface="Cambria Math" panose="02040503050406030204" pitchFamily="18" charset="0"/>
                          </a:rPr>
                          <m:t>−1</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oMath>
                </a14:m>
                <a:r>
                  <a:rPr lang="en-US" dirty="0"/>
                  <a:t>  </a:t>
                </a:r>
              </a:p>
              <a:p>
                <a:pPr marL="0" indent="0">
                  <a:buNone/>
                </a:pPr>
                <a:endParaRPr lang="en-US" dirty="0"/>
              </a:p>
              <a:p>
                <a:pPr marL="0" indent="0">
                  <a:buNone/>
                </a:pPr>
                <a:r>
                  <a:rPr lang="en-US" dirty="0"/>
                  <a:t>for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e>
                      <m:sup>
                        <m:r>
                          <a:rPr lang="en-US" b="0" i="1" smtClean="0">
                            <a:latin typeface="Cambria Math" panose="02040503050406030204" pitchFamily="18" charset="0"/>
                          </a:rPr>
                          <m:t>−1</m:t>
                        </m:r>
                      </m:sup>
                    </m:sSup>
                  </m:oMath>
                </a14:m>
                <a:r>
                  <a:rPr lang="en-US" dirty="0"/>
                  <a:t> and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(Linear)</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54" t="-252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5248010" y="3068367"/>
            <a:ext cx="6357669" cy="3243533"/>
          </a:xfrm>
          <a:prstGeom prst="rect">
            <a:avLst/>
          </a:prstGeom>
        </p:spPr>
      </p:pic>
    </p:spTree>
    <p:extLst>
      <p:ext uri="{BB962C8B-B14F-4D97-AF65-F5344CB8AC3E}">
        <p14:creationId xmlns:p14="http://schemas.microsoft.com/office/powerpoint/2010/main" val="379610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Special structure of Quadratic ABC</a:t>
            </a:r>
            <a:br>
              <a:rPr lang="en-US" sz="4000" dirty="0"/>
            </a:br>
            <a:r>
              <a:rPr lang="en-US" sz="4000" dirty="0"/>
              <a:t>(Row Band Spaces)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𝐴𝐵</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m:oMathPara>
                </a14:m>
                <a:endParaRPr lang="en-US" i="1" dirty="0">
                  <a:latin typeface="Cambria Math" panose="02040503050406030204" pitchFamily="18" charset="0"/>
                </a:endParaRPr>
              </a:p>
              <a:p>
                <a:pPr marL="0" indent="0">
                  <a:buNone/>
                </a:pPr>
                <a:endParaRPr lang="en-US" sz="18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US" sz="2000" i="1" smtClean="0">
                              <a:latin typeface="Cambria Math" panose="02040503050406030204" pitchFamily="18" charset="0"/>
                            </a:rPr>
                          </m:ctrlPr>
                        </m:dPr>
                        <m:e>
                          <m:m>
                            <m:mPr>
                              <m:mcs>
                                <m:mc>
                                  <m:mcPr>
                                    <m:count m:val="2"/>
                                    <m:mcJc m:val="center"/>
                                  </m:mcPr>
                                </m:mc>
                              </m:mcs>
                              <m:ctrlPr>
                                <a:rPr lang="en-US" sz="2000" i="1" smtClean="0">
                                  <a:latin typeface="Cambria Math" panose="02040503050406030204" pitchFamily="18" charset="0"/>
                                </a:rPr>
                              </m:ctrlPr>
                            </m:mPr>
                            <m:mr>
                              <m:e>
                                <m:m>
                                  <m:mPr>
                                    <m:mcs>
                                      <m:mc>
                                        <m:mcPr>
                                          <m:count m:val="2"/>
                                          <m:mcJc m:val="center"/>
                                        </m:mcPr>
                                      </m:mc>
                                    </m:mcs>
                                    <m:ctrlPr>
                                      <a:rPr lang="en-US" sz="2000" i="1" smtClean="0">
                                        <a:latin typeface="Cambria Math" panose="02040503050406030204" pitchFamily="18" charset="0"/>
                                      </a:rPr>
                                    </m:ctrlPr>
                                  </m:mPr>
                                  <m:mr>
                                    <m:e/>
                                    <m:e/>
                                  </m:mr>
                                  <m:m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−1</m:t>
                                              </m:r>
                                            </m:e>
                                          </m:d>
                                          <m:r>
                                            <a:rPr lang="en-US" sz="2000" b="0" i="1" smtClean="0">
                                              <a:latin typeface="Cambria Math" panose="02040503050406030204" pitchFamily="18" charset="0"/>
                                            </a:rPr>
                                            <m:t>𝑠</m:t>
                                          </m:r>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d>
                                            <m:dPr>
                                              <m:ctrlPr>
                                                <a:rPr lang="en-US" sz="2000" i="1">
                                                  <a:latin typeface="Cambria Math" panose="02040503050406030204" pitchFamily="18" charset="0"/>
                                                </a:rPr>
                                              </m:ctrlPr>
                                            </m:dPr>
                                            <m:e>
                                              <m:r>
                                                <a:rPr lang="en-US" sz="2000" b="0" i="1" smtClean="0">
                                                  <a:latin typeface="Cambria Math" panose="02040503050406030204" pitchFamily="18" charset="0"/>
                                                </a:rPr>
                                                <m:t>𝑖</m:t>
                                              </m:r>
                                              <m:r>
                                                <a:rPr lang="en-US" sz="2000" i="1">
                                                  <a:latin typeface="Cambria Math" panose="02040503050406030204" pitchFamily="18" charset="0"/>
                                                </a:rPr>
                                                <m:t>−1</m:t>
                                              </m:r>
                                            </m:e>
                                          </m:d>
                                          <m:r>
                                            <a:rPr lang="en-US" sz="2000" i="1">
                                              <a:latin typeface="Cambria Math" panose="02040503050406030204" pitchFamily="18" charset="0"/>
                                            </a:rPr>
                                            <m:t>𝑠</m:t>
                                          </m:r>
                                          <m:r>
                                            <a:rPr lang="en-US" sz="2000" i="1">
                                              <a:latin typeface="Cambria Math" panose="02040503050406030204" pitchFamily="18" charset="0"/>
                                            </a:rPr>
                                            <m:t>+2</m:t>
                                          </m:r>
                                        </m:sub>
                                      </m:sSub>
                                    </m:e>
                                  </m:mr>
                                </m:m>
                              </m:e>
                              <m:e>
                                <m:m>
                                  <m:mPr>
                                    <m:mcs>
                                      <m:mc>
                                        <m:mcPr>
                                          <m:count m:val="2"/>
                                          <m:mcJc m:val="center"/>
                                        </m:mcPr>
                                      </m:mc>
                                    </m:mcs>
                                    <m:ctrlPr>
                                      <a:rPr lang="en-US" sz="2000" i="1" smtClean="0">
                                        <a:latin typeface="Cambria Math" panose="02040503050406030204" pitchFamily="18" charset="0"/>
                                      </a:rPr>
                                    </m:ctrlPr>
                                  </m:mPr>
                                  <m:mr>
                                    <m:e/>
                                    <m:e/>
                                  </m:mr>
                                  <m:mr>
                                    <m:e>
                                      <m:r>
                                        <a:rPr lang="en-US" sz="2000" b="0" i="1" smtClean="0">
                                          <a:latin typeface="Cambria Math" panose="02040503050406030204" pitchFamily="18" charset="0"/>
                                        </a:rPr>
                                        <m:t>…</m:t>
                                      </m:r>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𝑖</m:t>
                                          </m:r>
                                          <m:r>
                                            <a:rPr lang="en-US" sz="2000" i="1">
                                              <a:latin typeface="Cambria Math" panose="02040503050406030204" pitchFamily="18" charset="0"/>
                                            </a:rPr>
                                            <m:t>𝑠</m:t>
                                          </m:r>
                                        </m:sub>
                                      </m:sSub>
                                    </m:e>
                                  </m:mr>
                                </m:m>
                              </m:e>
                            </m:mr>
                            <m:mr>
                              <m:e>
                                <m:m>
                                  <m:mPr>
                                    <m:mcs>
                                      <m:mc>
                                        <m:mcPr>
                                          <m:count m:val="2"/>
                                          <m:mcJc m:val="center"/>
                                        </m:mcPr>
                                      </m:mc>
                                    </m:mcs>
                                    <m:ctrlPr>
                                      <a:rPr lang="en-US" sz="2000" i="1" smtClean="0">
                                        <a:latin typeface="Cambria Math" panose="02040503050406030204" pitchFamily="18" charset="0"/>
                                      </a:rPr>
                                    </m:ctrlPr>
                                  </m:mPr>
                                  <m:mr>
                                    <m:e/>
                                    <m:e/>
                                  </m:mr>
                                  <m:mr>
                                    <m:e/>
                                    <m:e/>
                                  </m:mr>
                                </m:m>
                              </m:e>
                              <m:e>
                                <m:m>
                                  <m:mPr>
                                    <m:mcs>
                                      <m:mc>
                                        <m:mcPr>
                                          <m:count m:val="2"/>
                                          <m:mcJc m:val="center"/>
                                        </m:mcPr>
                                      </m:mc>
                                    </m:mcs>
                                    <m:ctrlPr>
                                      <a:rPr lang="en-US" sz="2000" i="1" smtClean="0">
                                        <a:latin typeface="Cambria Math" panose="02040503050406030204" pitchFamily="18" charset="0"/>
                                      </a:rPr>
                                    </m:ctrlPr>
                                  </m:mPr>
                                  <m:mr>
                                    <m:e/>
                                    <m:e/>
                                  </m:mr>
                                  <m:mr>
                                    <m:e/>
                                    <m:e/>
                                  </m:mr>
                                </m:m>
                              </m:e>
                            </m:mr>
                          </m:m>
                        </m:e>
                      </m:d>
                      <m:d>
                        <m:dPr>
                          <m:ctrlPr>
                            <a:rPr lang="en-US" sz="2000" i="1" smtClean="0">
                              <a:latin typeface="Cambria Math" panose="02040503050406030204" pitchFamily="18" charset="0"/>
                            </a:rPr>
                          </m:ctrlPr>
                        </m:dPr>
                        <m:e>
                          <m:m>
                            <m:mPr>
                              <m:mcs>
                                <m:mc>
                                  <m:mcPr>
                                    <m:count m:val="2"/>
                                    <m:mcJc m:val="center"/>
                                  </m:mcPr>
                                </m:mc>
                              </m:mcs>
                              <m:ctrlPr>
                                <a:rPr lang="en-US" sz="2000" i="1" smtClean="0">
                                  <a:latin typeface="Cambria Math" panose="02040503050406030204" pitchFamily="18" charset="0"/>
                                </a:rPr>
                              </m:ctrlPr>
                            </m:mPr>
                            <m:mr>
                              <m:e>
                                <m:m>
                                  <m:mPr>
                                    <m:mcs>
                                      <m:mc>
                                        <m:mcPr>
                                          <m:count m:val="2"/>
                                          <m:mcJc m:val="center"/>
                                        </m:mcPr>
                                      </m:mc>
                                    </m:mcs>
                                    <m:ctrlPr>
                                      <a:rPr lang="en-US" sz="2000" i="1" smtClean="0">
                                        <a:latin typeface="Cambria Math" panose="02040503050406030204" pitchFamily="18" charset="0"/>
                                      </a:rPr>
                                    </m:ctrlPr>
                                  </m:mPr>
                                  <m:mr>
                                    <m:e/>
                                    <m:e/>
                                  </m:mr>
                                  <m:mr>
                                    <m:e/>
                                    <m:e/>
                                  </m:mr>
                                </m:m>
                              </m:e>
                              <m:e>
                                <m:m>
                                  <m:mPr>
                                    <m:mcs>
                                      <m:mc>
                                        <m:mcPr>
                                          <m:count m:val="2"/>
                                          <m:mcJc m:val="center"/>
                                        </m:mcPr>
                                      </m:mc>
                                    </m:mcs>
                                    <m:ctrlPr>
                                      <a:rPr lang="en-US" sz="2000" i="1" smtClean="0">
                                        <a:latin typeface="Cambria Math" panose="02040503050406030204" pitchFamily="18" charset="0"/>
                                      </a:rPr>
                                    </m:ctrlPr>
                                  </m:mPr>
                                  <m:m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𝑗</m:t>
                                          </m:r>
                                        </m:sub>
                                      </m:sSub>
                                    </m:e>
                                    <m:e/>
                                  </m:mr>
                                  <m:m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e>
                                    <m:e/>
                                  </m:mr>
                                </m:m>
                              </m:e>
                            </m:mr>
                            <m:mr>
                              <m:e>
                                <m:m>
                                  <m:mPr>
                                    <m:mcs>
                                      <m:mc>
                                        <m:mcPr>
                                          <m:count m:val="2"/>
                                          <m:mcJc m:val="center"/>
                                        </m:mcPr>
                                      </m:mc>
                                    </m:mcs>
                                    <m:ctrlPr>
                                      <a:rPr lang="en-US" sz="2000" i="1" smtClean="0">
                                        <a:latin typeface="Cambria Math" panose="02040503050406030204" pitchFamily="18" charset="0"/>
                                      </a:rPr>
                                    </m:ctrlPr>
                                  </m:mPr>
                                  <m:mr>
                                    <m:e/>
                                    <m:e/>
                                  </m:mr>
                                  <m:mr>
                                    <m:e/>
                                    <m:e/>
                                  </m:mr>
                                </m:m>
                              </m:e>
                              <m:e>
                                <m:m>
                                  <m:mPr>
                                    <m:mcs>
                                      <m:mc>
                                        <m:mcPr>
                                          <m:count m:val="2"/>
                                          <m:mcJc m:val="center"/>
                                        </m:mcPr>
                                      </m:mc>
                                    </m:mcs>
                                    <m:ctrlPr>
                                      <a:rPr lang="en-US" sz="2000" i="1" smtClean="0">
                                        <a:latin typeface="Cambria Math" panose="02040503050406030204" pitchFamily="18" charset="0"/>
                                      </a:rPr>
                                    </m:ctrlPr>
                                  </m:mPr>
                                  <m:mr>
                                    <m:e>
                                      <m:r>
                                        <m:rPr>
                                          <m:brk m:alnAt="7"/>
                                        </m:rPr>
                                        <a:rPr lang="en-US" sz="2000" i="1" smtClean="0">
                                          <a:latin typeface="Cambria Math" panose="02040503050406030204" pitchFamily="18" charset="0"/>
                                        </a:rPr>
                                        <m:t>⋮</m:t>
                                      </m:r>
                                    </m:e>
                                    <m:e/>
                                  </m:mr>
                                  <m:m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𝑏</m:t>
                                          </m:r>
                                        </m:e>
                                        <m: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e>
                                    <m:e/>
                                  </m:mr>
                                </m:m>
                              </m:e>
                            </m:mr>
                          </m:m>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m>
                                  <m:mPr>
                                    <m:mcs>
                                      <m:mc>
                                        <m:mcPr>
                                          <m:count m:val="2"/>
                                          <m:mcJc m:val="center"/>
                                        </m:mcPr>
                                      </m:mc>
                                    </m:mcs>
                                    <m:ctrlPr>
                                      <a:rPr lang="en-US" sz="2000" b="0" i="1" smtClean="0">
                                        <a:latin typeface="Cambria Math" panose="02040503050406030204" pitchFamily="18" charset="0"/>
                                      </a:rPr>
                                    </m:ctrlPr>
                                  </m:mPr>
                                  <m:mr>
                                    <m:e/>
                                    <m:e/>
                                  </m:mr>
                                  <m:mr>
                                    <m:e/>
                                    <m:e/>
                                  </m:mr>
                                </m:m>
                              </m:e>
                              <m:e>
                                <m:m>
                                  <m:mPr>
                                    <m:mcs>
                                      <m:mc>
                                        <m:mcPr>
                                          <m:count m:val="2"/>
                                          <m:mcJc m:val="center"/>
                                        </m:mcPr>
                                      </m:mc>
                                    </m:mcs>
                                    <m:ctrlPr>
                                      <a:rPr lang="en-US" sz="2000" b="0" i="1" smtClean="0">
                                        <a:latin typeface="Cambria Math" panose="02040503050406030204" pitchFamily="18" charset="0"/>
                                      </a:rPr>
                                    </m:ctrlPr>
                                  </m:mPr>
                                  <m:mr>
                                    <m:e/>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−1</m:t>
                                              </m:r>
                                            </m:e>
                                          </m:d>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e>
                                    <m:e/>
                                  </m:mr>
                                </m:m>
                              </m:e>
                            </m:mr>
                            <m:mr>
                              <m:e>
                                <m:m>
                                  <m:mPr>
                                    <m:mcs>
                                      <m:mc>
                                        <m:mcPr>
                                          <m:count m:val="2"/>
                                          <m:mcJc m:val="center"/>
                                        </m:mcPr>
                                      </m:mc>
                                    </m:mcs>
                                    <m:ctrlPr>
                                      <a:rPr lang="en-US" sz="2000" b="0" i="1" smtClean="0">
                                        <a:latin typeface="Cambria Math" panose="02040503050406030204" pitchFamily="18" charset="0"/>
                                      </a:rPr>
                                    </m:ctrlPr>
                                  </m:mPr>
                                  <m:mr>
                                    <m:e/>
                                    <m:e/>
                                  </m:mr>
                                  <m:mr>
                                    <m:e/>
                                    <m:e/>
                                  </m:mr>
                                </m:m>
                              </m:e>
                              <m:e>
                                <m:m>
                                  <m:mPr>
                                    <m:mcs>
                                      <m:mc>
                                        <m:mcPr>
                                          <m:count m:val="2"/>
                                          <m:mcJc m:val="center"/>
                                        </m:mcPr>
                                      </m:mc>
                                    </m:mcs>
                                    <m:ctrlPr>
                                      <a:rPr lang="en-US" sz="2000" b="0" i="1" smtClean="0">
                                        <a:latin typeface="Cambria Math" panose="02040503050406030204" pitchFamily="18" charset="0"/>
                                      </a:rPr>
                                    </m:ctrlPr>
                                  </m:mPr>
                                  <m:mr>
                                    <m:e/>
                                    <m:e/>
                                  </m:mr>
                                  <m:mr>
                                    <m:e/>
                                    <m:e/>
                                  </m:mr>
                                </m:m>
                              </m:e>
                            </m:mr>
                          </m:m>
                        </m:e>
                      </m:d>
                    </m:oMath>
                  </m:oMathPara>
                </a14:m>
                <a:endParaRPr lang="en-US" sz="2000" dirty="0"/>
              </a:p>
              <a:p>
                <a:pPr marL="0" indent="0">
                  <a:buNone/>
                </a:pPr>
                <a:endParaRPr lang="en-US" sz="2000" dirty="0"/>
              </a:p>
              <a:p>
                <a:r>
                  <a:rPr lang="en-US" dirty="0"/>
                  <a:t>Note that all quadratic monomials in </a:t>
                </a:r>
                <a14:m>
                  <m:oMath xmlns:m="http://schemas.openxmlformats.org/officeDocument/2006/math">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r>
                          <a:rPr lang="en-US" i="1">
                            <a:latin typeface="Cambria Math" panose="02040503050406030204" pitchFamily="18" charset="0"/>
                          </a:rPr>
                          <m:t>𝑠</m:t>
                        </m:r>
                        <m:r>
                          <a:rPr lang="en-US" i="1">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𝑖𝑠</m:t>
                        </m:r>
                      </m:sub>
                    </m:sSub>
                    <m:r>
                      <a:rPr lang="en-US" b="0" i="1" smtClean="0">
                        <a:latin typeface="Cambria Math" panose="02040503050406030204" pitchFamily="18" charset="0"/>
                      </a:rPr>
                      <m:t>)</m:t>
                    </m:r>
                  </m:oMath>
                </a14:m>
                <a:r>
                  <a:rPr lang="en-US" dirty="0"/>
                  <a:t> contain one of the </a:t>
                </a:r>
                <a14:m>
                  <m:oMath xmlns:m="http://schemas.openxmlformats.org/officeDocument/2006/math">
                    <m:r>
                      <a:rPr lang="en-US" b="0" i="1" smtClean="0">
                        <a:latin typeface="Cambria Math" panose="02040503050406030204" pitchFamily="18" charset="0"/>
                      </a:rPr>
                      <m:t>𝑠</m:t>
                    </m:r>
                  </m:oMath>
                </a14:m>
                <a:r>
                  <a:rPr lang="en-US" dirty="0"/>
                  <a:t> variables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𝑖𝑠</m:t>
                        </m:r>
                      </m:sub>
                    </m:sSub>
                    <m:r>
                      <a:rPr lang="en-US" b="0" i="1" smtClean="0">
                        <a:latin typeface="Cambria Math" panose="02040503050406030204" pitchFamily="18" charset="0"/>
                      </a:rPr>
                      <m:t>)</m:t>
                    </m:r>
                  </m:oMath>
                </a14:m>
                <a:endParaRPr lang="en-US" dirty="0"/>
              </a:p>
              <a:p>
                <a:pPr marL="0" indent="0">
                  <a:buNone/>
                </a:pPr>
                <a:endParaRPr lang="en-US" sz="2000" dirty="0"/>
              </a:p>
              <a:p>
                <a:pPr marL="0" indent="0">
                  <a:buNone/>
                </a:pPr>
                <a:endParaRPr lang="en-US" sz="2000" dirty="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939940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21746</TotalTime>
  <Words>597</Words>
  <Application>Microsoft Office PowerPoint</Application>
  <PresentationFormat>Widescreen</PresentationFormat>
  <Paragraphs>360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Cambria Math</vt:lpstr>
      <vt:lpstr>Office Theme</vt:lpstr>
      <vt:lpstr>Improved Attacks for Characteristic-2 Parameters of the Cubic ABC Simple Matrix Encryption Scheme</vt:lpstr>
      <vt:lpstr>Our Contribution</vt:lpstr>
      <vt:lpstr>Outline</vt:lpstr>
      <vt:lpstr>Multivariate cryptography</vt:lpstr>
      <vt:lpstr>Multivariate Cryptography 2 Butterfly Construction</vt:lpstr>
      <vt:lpstr>The ABC Cryptosystem</vt:lpstr>
      <vt:lpstr>Quadratic ABC: The Core Map</vt:lpstr>
      <vt:lpstr>Cubic ABC: The Core Map</vt:lpstr>
      <vt:lpstr>Special structure of Quadratic ABC (Row Band Spaces)</vt:lpstr>
      <vt:lpstr>Special Structure of Cubic (and Quadratic) ABC (Column Band Spaces)</vt:lpstr>
      <vt:lpstr>How many band spaces are there:</vt:lpstr>
      <vt:lpstr>The Discrete Differential</vt:lpstr>
      <vt:lpstr>The Differential Form of Band-Space Maps (〖u′〗_i basis)</vt:lpstr>
      <vt:lpstr>Useful Facts about Band Space Differentials (in the 〖u′〗_i basis)</vt:lpstr>
      <vt:lpstr>What’s wrong with the Discrete differential?</vt:lpstr>
      <vt:lpstr>How Does This Play Out in Attacks?: Overall Strategy</vt:lpstr>
      <vt:lpstr>How Does This Play Out in Attacks?: Setting Some Vectors Equal (Cubic Case)</vt:lpstr>
      <vt:lpstr>How Does This Play Out in Attacks?: Searching Through a Large Solution Space</vt:lpstr>
      <vt:lpstr>New Attack Strategy (Cubic Case): Use the Formal Derivative</vt:lpstr>
      <vt:lpstr>Compensating for Linear Dependencies</vt:lpstr>
      <vt:lpstr>In Summary</vt:lpstr>
      <vt:lpstr>Succinct Conditions for Attack Success</vt:lpstr>
      <vt:lpstr>Conclusion</vt:lpstr>
      <vt:lpstr>Thank You!</vt:lpstr>
      <vt:lpstr>Key Recovery: Overall Strategy</vt:lpstr>
      <vt:lpstr>Key Recovery Step 1:  Solving for the whole band kernel.</vt:lpstr>
      <vt:lpstr>Key Recovery Step 2:  Solving for the whole band space</vt:lpstr>
      <vt:lpstr>Key Recovery Step 3: Solving for the space of linear forms in Bβ+Cγ (This can be our first column of B’)</vt:lpstr>
      <vt:lpstr>Key Recovery Step 4: Solving for A^′ (mod v_1,…,v_s)</vt:lpstr>
      <vt:lpstr>Key Recovery Step 5: Solving for B^′ and C^′ "(mod " v_1,…,v_s ")" and 〖T^′〗^(-1)</vt:lpstr>
      <vt:lpstr>Key Recovery Step 6: Solving for another Band Space  (corresponding to another column of B^′ (mod v_1,…,v_s))</vt:lpstr>
      <vt:lpstr>Key Recovery Step 7: Solving for the Band Kernel (For the Band Space we found in Step 6)</vt:lpstr>
      <vt:lpstr>Key Recovery Step 8: Solving for the Rest of A’</vt:lpstr>
      <vt:lpstr>Key Recovery Step 9: Solving for the rest of B′ and 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Recovery Attack on The Cubic ABC Simple-Matrix Encryption Scheme</dc:title>
  <dc:creator>Perlner, Ray (Fed)</dc:creator>
  <cp:lastModifiedBy>rperlner</cp:lastModifiedBy>
  <cp:revision>144</cp:revision>
  <dcterms:created xsi:type="dcterms:W3CDTF">2016-06-01T15:13:33Z</dcterms:created>
  <dcterms:modified xsi:type="dcterms:W3CDTF">2017-06-22T14:24:55Z</dcterms:modified>
</cp:coreProperties>
</file>